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0"/>
  </p:notesMasterIdLst>
  <p:handoutMasterIdLst>
    <p:handoutMasterId r:id="rId21"/>
  </p:handoutMasterIdLst>
  <p:sldIdLst>
    <p:sldId id="312" r:id="rId3"/>
    <p:sldId id="304" r:id="rId4"/>
    <p:sldId id="307" r:id="rId5"/>
    <p:sldId id="310" r:id="rId6"/>
    <p:sldId id="316" r:id="rId7"/>
    <p:sldId id="297" r:id="rId8"/>
    <p:sldId id="296" r:id="rId9"/>
    <p:sldId id="313" r:id="rId10"/>
    <p:sldId id="315" r:id="rId11"/>
    <p:sldId id="314" r:id="rId12"/>
    <p:sldId id="298" r:id="rId13"/>
    <p:sldId id="317" r:id="rId14"/>
    <p:sldId id="294" r:id="rId15"/>
    <p:sldId id="303" r:id="rId16"/>
    <p:sldId id="309" r:id="rId17"/>
    <p:sldId id="311" r:id="rId18"/>
    <p:sldId id="280" r:id="rId19"/>
  </p:sldIdLst>
  <p:sldSz cx="9144000" cy="5143500" type="screen16x9"/>
  <p:notesSz cx="6797675" cy="9874250"/>
  <p:defaultTextStyle>
    <a:lvl1pPr marL="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3399"/>
    <a:srgbClr val="0099FF"/>
    <a:srgbClr val="0066FF"/>
    <a:srgbClr val="FFFF00"/>
    <a:srgbClr val="0099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8" autoAdjust="0"/>
    <p:restoredTop sz="87485" autoAdjust="0"/>
  </p:normalViewPr>
  <p:slideViewPr>
    <p:cSldViewPr>
      <p:cViewPr varScale="1">
        <p:scale>
          <a:sx n="127" d="100"/>
          <a:sy n="127" d="100"/>
        </p:scale>
        <p:origin x="960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AEC77-84E0-498D-B3FF-6C9FDA2AD65C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950CA-246C-4AE1-A790-3BCD686C5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627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ru-RU" sz="1200"/>
            </a:lvl1pPr>
            <a:extLst/>
          </a:lstStyle>
          <a:p>
            <a:fld id="{A8ADFD5B-A66C-449C-B6E8-FB716D07777D}" type="datetimeFigureOut">
              <a:rPr lang="ru-RU"/>
              <a:pPr/>
              <a:t>16.12.2021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41363"/>
            <a:ext cx="65817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2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8823"/>
            <a:ext cx="2945659" cy="493713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378823"/>
            <a:ext cx="2945659" cy="493713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ru-RU" sz="1200"/>
            </a:lvl1pPr>
            <a:extLst/>
          </a:lstStyle>
          <a:p>
            <a:fld id="{CA5D3BF3-D352-46FC-8343-31F56E6730EA}" type="slidenum">
              <a:rPr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30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188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358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313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502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650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440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90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ru-RU"/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ru-RU"/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ru-RU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515100" cy="514350"/>
          </a:xfrm>
        </p:spPr>
        <p:txBody>
          <a:bodyPr anchor="ctr"/>
          <a:lstStyle>
            <a:lvl1pPr marL="0" indent="0" algn="l" eaLnBrk="1" latinLnBrk="0" hangingPunct="1">
              <a:buNone/>
              <a:defRPr kumimoji="0" lang="ru-RU" sz="2800">
                <a:solidFill>
                  <a:srgbClr val="FFFFFF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ru-RU"/>
              <a:t>Образец подзаголовка</a:t>
            </a:r>
            <a:endParaRPr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 eaLnBrk="1" latinLnBrk="0" hangingPunct="1">
              <a:defRPr kumimoji="0" lang="ru-RU" sz="20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047E157E-8DCB-4F70-A0AF-5EB586A91DD4}" type="datetime1">
              <a:rPr kumimoji="0" lang="ru-RU">
                <a:solidFill>
                  <a:srgbClr val="FFFFFF"/>
                </a:solidFill>
              </a:rPr>
              <a:pPr algn="ctr"/>
              <a:t>16.12.2021</a:t>
            </a:fld>
            <a:endParaRPr kumimoji="0" lang="ru-RU" sz="200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</p:spPr>
        <p:txBody>
          <a:bodyPr/>
          <a:lstStyle>
            <a:lvl1pPr algn="r" eaLnBrk="1" latinLnBrk="0" hangingPunct="1">
              <a:defRPr kumimoji="0" lang="ru-RU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ru-RU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 eaLnBrk="1" latinLnBrk="0" hangingPunct="1">
              <a:defRPr kumimoji="0" lang="ru-RU"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kumimoji="0" lang="ru-RU">
                <a:solidFill>
                  <a:schemeClr val="tx2"/>
                </a:solidFill>
              </a:rPr>
              <a:pPr/>
              <a:t>‹#›</a:t>
            </a:fld>
            <a:endParaRPr kumimoji="0" lang="ru-RU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2343150"/>
            <a:ext cx="6477000" cy="2038350"/>
          </a:xfrm>
        </p:spPr>
        <p:txBody>
          <a:bodyPr rtlCol="0" anchor="b"/>
          <a:lstStyle>
            <a:lvl1pPr eaLnBrk="1" latinLnBrk="0" hangingPunct="1">
              <a:defRPr kumimoji="0" lang="ru-RU" cap="all" baseline="0"/>
            </a:lvl1pPr>
            <a:extLst/>
          </a:lstStyle>
          <a:p>
            <a:pPr eaLnBrk="1" latinLnBrk="0" hangingPunct="1"/>
            <a:r>
              <a:rPr lang="ru-RU"/>
              <a:t>Образец заголовка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11CC1-40FA-4D5C-B655-1EC6E919CCAC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07063-6151-4074-A615-70BA05754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95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ru-RU"/>
              <a:t>Образец заголовка</a:t>
            </a:r>
            <a:endParaRPr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ru-RU"/>
              <a:pPr/>
              <a:t>16.12.2021</a:t>
            </a:fld>
            <a:endParaRPr kumimoji="0" lang="ru-RU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ru-RU" sz="1400" b="1">
                <a:solidFill>
                  <a:srgbClr val="FFFFFF"/>
                </a:solidFill>
              </a:rPr>
              <a:pPr algn="ctr"/>
              <a:t>‹#›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1254919"/>
          </a:xfrm>
        </p:spPr>
        <p:txBody>
          <a:bodyPr anchor="t"/>
          <a:lstStyle>
            <a:lvl1pPr eaLnBrk="1" latinLnBrk="0" hangingPunct="1">
              <a:buNone/>
              <a:defRPr kumimoji="0" lang="ru-RU" sz="28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0" lang="ru-RU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0" lang="ru-RU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ru-RU"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ru-RU"/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ru-R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 eaLnBrk="1" latinLnBrk="0" hangingPunct="1">
              <a:buNone/>
              <a:defRPr kumimoji="0" lang="ru-RU"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F9F07-3BC7-4570-B054-79111B0A380C}" type="datetime1">
              <a:rPr lang="ru-RU"/>
              <a:pPr/>
              <a:t>16.12.2021</a:t>
            </a:fld>
            <a:endParaRPr kumimoji="0"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 eaLnBrk="1" latinLnBrk="0" hangingPunct="1">
              <a:defRPr kumimoji="0" lang="ru-RU" sz="24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kumimoji="0" lang="ru-RU" sz="2400" b="1">
                <a:solidFill>
                  <a:srgbClr val="FFFFFF"/>
                </a:solidFill>
              </a:rPr>
              <a:pPr algn="ctr"/>
              <a:t>‹#›</a:t>
            </a:fld>
            <a:endParaRPr kumimoji="0" lang="ru-RU" sz="240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ru-RU"/>
              <a:t>Образец заголовка</a:t>
            </a:r>
            <a:endParaRPr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3886200" cy="3268624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352549"/>
            <a:ext cx="3886200" cy="3268625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lang="ru-RU"/>
              <a:pPr/>
              <a:t>16.12.2021</a:t>
            </a:fld>
            <a:endParaRPr kumimoji="0"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8F82E0A0-C266-4798-8C8F-B9F91E9DA37E}" type="slidenum">
              <a:rPr kumimoji="0" lang="ru-RU" sz="1400" b="1">
                <a:solidFill>
                  <a:srgbClr val="FFFFFF"/>
                </a:solidFill>
              </a:rPr>
              <a:pPr algn="ctr"/>
              <a:t>‹#›</a:t>
            </a:fld>
            <a:endParaRPr kumimoji="0"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8110"/>
            <a:ext cx="8153400" cy="1005840"/>
          </a:xfrm>
        </p:spPr>
        <p:txBody>
          <a:bodyPr anchor="b"/>
          <a:lstStyle>
            <a:lvl1pPr eaLnBrk="1" latinLnBrk="0" hangingPunct="1">
              <a:defRPr kumimoji="0" lang="ru-RU"/>
            </a:lvl1pPr>
            <a:extLst/>
          </a:lstStyle>
          <a:p>
            <a:pPr eaLnBrk="1" latinLnBrk="0" hangingPunct="1"/>
            <a:r>
              <a:rPr lang="ru-RU"/>
              <a:t>Образец заголовка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919818"/>
            <a:ext cx="3886200" cy="26289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919818"/>
            <a:ext cx="3886200" cy="26289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lang="ru-RU"/>
              <a:pPr/>
              <a:t>16.12.2021</a:t>
            </a:fld>
            <a:endParaRPr kumimoji="0"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8F82E0A0-C266-4798-8C8F-B9F91E9DA37E}" type="slidenum">
              <a:rPr kumimoji="0" lang="ru-RU" sz="1400" b="1">
                <a:solidFill>
                  <a:srgbClr val="FFFFFF"/>
                </a:solidFill>
              </a:rPr>
              <a:pPr algn="ctr"/>
              <a:t>‹#›</a:t>
            </a:fld>
            <a:endParaRPr kumimoji="0"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ru-RU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362287"/>
            <a:ext cx="3886200" cy="530352"/>
          </a:xfrm>
          <a:solidFill>
            <a:schemeClr val="accent2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ru-RU" sz="2000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362287"/>
            <a:ext cx="3886200" cy="530352"/>
          </a:xfrm>
          <a:solidFill>
            <a:schemeClr val="accent4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ru-RU" sz="2000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ru-RU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DB5D-B7A0-47E3-AD2D-B1A6F8614213}" type="datetime1">
              <a:rPr lang="ru-RU"/>
              <a:pPr/>
              <a:t>16.12.2021</a:t>
            </a:fld>
            <a:endParaRPr kumimoji="0"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8126-03FC-49C0-B9B8-2B561CCC3D90}" type="datetime1">
              <a:rPr lang="ru-RU"/>
              <a:pPr/>
              <a:t>16.12.2021</a:t>
            </a:fld>
            <a:endParaRPr kumimoji="0"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 eaLnBrk="1" latinLnBrk="0" hangingPunct="1">
              <a:defRPr kumimoji="0" lang="ru-RU">
                <a:solidFill>
                  <a:schemeClr val="tx2"/>
                </a:solidFill>
              </a:defRPr>
            </a:lvl1pPr>
            <a:extLst/>
          </a:lstStyle>
          <a:p>
            <a:fld id="{A3F7CB7D-F184-43C7-B6FD-03D728E1BBFF}" type="slidenum">
              <a:rPr kumimoji="0" lang="ru-RU">
                <a:solidFill>
                  <a:schemeClr val="tx2"/>
                </a:solidFill>
              </a:rPr>
              <a:pPr/>
              <a:t>‹#›</a:t>
            </a:fld>
            <a:endParaRPr kumimoji="0" lang="ru-RU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 anchor="b"/>
          <a:lstStyle>
            <a:lvl1pPr algn="l" eaLnBrk="1" latinLnBrk="0" hangingPunct="1">
              <a:buNone/>
              <a:defRPr kumimoji="0" lang="ru-RU" sz="4200" b="0"/>
            </a:lvl1pPr>
            <a:extLst/>
          </a:lstStyle>
          <a:p>
            <a:pPr eaLnBrk="1" latinLnBrk="0" hangingPunct="1"/>
            <a:r>
              <a:rPr lang="ru-RU"/>
              <a:t>Образец заголовка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8198-4617-485E-9585-4840B69DBBA6}" type="datetime1">
              <a:rPr lang="ru-RU"/>
              <a:pPr/>
              <a:t>16.12.2021</a:t>
            </a:fld>
            <a:endParaRPr kumimoji="0"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1600200" cy="31242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 eaLnBrk="1" latinLnBrk="0" hangingPunct="1">
              <a:spcAft>
                <a:spcPts val="1000"/>
              </a:spcAft>
              <a:buNone/>
              <a:defRPr kumimoji="0" lang="ru-RU" sz="1800"/>
            </a:lvl1pPr>
            <a:lvl2pPr eaLnBrk="1" latinLnBrk="0" hangingPunct="1">
              <a:buNone/>
              <a:defRPr kumimoji="0" lang="ru-RU" sz="1200"/>
            </a:lvl2pPr>
            <a:lvl3pPr eaLnBrk="1" latinLnBrk="0" hangingPunct="1">
              <a:buNone/>
              <a:defRPr kumimoji="0" lang="ru-RU" sz="1000"/>
            </a:lvl3pPr>
            <a:lvl4pPr eaLnBrk="1" latinLnBrk="0" hangingPunct="1">
              <a:buNone/>
              <a:defRPr kumimoji="0" lang="ru-RU" sz="900"/>
            </a:lvl4pPr>
            <a:lvl5pPr eaLnBrk="1" latinLnBrk="0" hangingPunct="1">
              <a:buNone/>
              <a:defRPr kumimoji="0" lang="ru-RU" sz="9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428750"/>
            <a:ext cx="6400800" cy="32004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3419856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 eaLnBrk="1" latinLnBrk="0" hangingPunct="1">
              <a:buNone/>
              <a:defRPr kumimoji="0" lang="ru-RU" sz="3200"/>
            </a:lvl1pPr>
            <a:extLst/>
          </a:lstStyle>
          <a:p>
            <a:r>
              <a:rPr kumimoji="0" lang="ru-RU"/>
              <a:t>Вставка рисунка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ru-RU" sz="1700"/>
            </a:lvl1pPr>
            <a:lvl2pPr eaLnBrk="1" latinLnBrk="0" hangingPunct="1">
              <a:buFontTx/>
              <a:buNone/>
              <a:defRPr kumimoji="0" lang="ru-RU" sz="1200"/>
            </a:lvl2pPr>
            <a:lvl3pPr eaLnBrk="1" latinLnBrk="0" hangingPunct="1">
              <a:buFontTx/>
              <a:buNone/>
              <a:defRPr kumimoji="0" lang="ru-RU" sz="1000"/>
            </a:lvl3pPr>
            <a:lvl4pPr eaLnBrk="1" latinLnBrk="0" hangingPunct="1">
              <a:buFontTx/>
              <a:buNone/>
              <a:defRPr kumimoji="0" lang="ru-RU" sz="900"/>
            </a:lvl4pPr>
            <a:lvl5pPr eaLnBrk="1" latinLnBrk="0" hangingPunct="1">
              <a:buFontTx/>
              <a:buNone/>
              <a:defRPr kumimoji="0" lang="ru-RU" sz="9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ru-RU"/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ru-RU"/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89520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543300"/>
            <a:ext cx="7315200" cy="457200"/>
          </a:xfrm>
        </p:spPr>
        <p:txBody>
          <a:bodyPr anchor="ctr"/>
          <a:lstStyle>
            <a:lvl1pPr algn="l" eaLnBrk="1" latinLnBrk="0" hangingPunct="1">
              <a:buNone/>
              <a:defRPr kumimoji="0" lang="ru-RU" sz="2800" b="0">
                <a:solidFill>
                  <a:srgbClr val="FFFFFF"/>
                </a:solidFill>
              </a:defRPr>
            </a:lvl1pPr>
            <a:extLst/>
          </a:lstStyle>
          <a:p>
            <a:pPr eaLnBrk="1" latinLnBrk="0" hangingPunct="1"/>
            <a:r>
              <a:rPr lang="ru-RU"/>
              <a:t>Образец заголовка</a:t>
            </a: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ru-RU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/>
          <a:p>
            <a:fld id="{E4606EA6-EFEA-4C30-9264-4F9291A5780D}" type="datetime1">
              <a:rPr lang="ru-RU"/>
              <a:pPr/>
              <a:t>16.12.2021</a:t>
            </a:fld>
            <a:endParaRPr kumimoji="0"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 eaLnBrk="1" latinLnBrk="0" hangingPunct="1">
              <a:defRPr kumimoji="0" lang="ru-RU" sz="2800"/>
            </a:lvl1pPr>
            <a:extLst/>
          </a:lstStyle>
          <a:p>
            <a:pPr algn="ctr"/>
            <a:fld id="{8F82E0A0-C266-4798-8C8F-B9F91E9DA37E}" type="slidenum">
              <a:rPr kumimoji="0" lang="ru-RU" sz="2800" b="1">
                <a:solidFill>
                  <a:srgbClr val="FFFFFF"/>
                </a:solidFill>
              </a:rPr>
              <a:pPr algn="ctr"/>
              <a:t>‹#›</a:t>
            </a:fld>
            <a:endParaRPr kumimoji="0" lang="ru-RU" sz="280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5"/>
            <a:ext cx="4572000" cy="273844"/>
          </a:xfrm>
        </p:spPr>
        <p:txBody>
          <a:bodyPr rtlCol="0"/>
          <a:lstStyle/>
          <a:p>
            <a:endParaRPr kumimoji="0"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352550"/>
            <a:ext cx="8153400" cy="32423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lang="ru-RU" sz="1400">
                <a:solidFill>
                  <a:schemeClr val="tx2"/>
                </a:solidFill>
              </a:defRPr>
            </a:lvl1pPr>
            <a:extLst/>
          </a:lstStyle>
          <a:p>
            <a:fld id="{E4606EA6-EFEA-4C30-9264-4F9291A5780D}" type="datetime1">
              <a:rPr lang="ru-RU"/>
              <a:pPr/>
              <a:t>16.12.2021</a:t>
            </a:fld>
            <a:endParaRPr kumimoji="0" lang="ru-RU" sz="14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lang="ru-RU" sz="1400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ru-RU" sz="140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17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ru-RU"/>
          </a:p>
        </p:txBody>
      </p:sp>
      <p:sp>
        <p:nvSpPr>
          <p:cNvPr id="8" name="Rectangle 7"/>
          <p:cNvSpPr/>
          <p:nvPr/>
        </p:nvSpPr>
        <p:spPr>
          <a:xfrm>
            <a:off x="0" y="112946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ru-RU"/>
          </a:p>
        </p:txBody>
      </p:sp>
      <p:sp>
        <p:nvSpPr>
          <p:cNvPr id="9" name="Rectangle 8"/>
          <p:cNvSpPr/>
          <p:nvPr/>
        </p:nvSpPr>
        <p:spPr>
          <a:xfrm>
            <a:off x="590550" y="112946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ru-R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12350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lang="ru-RU" sz="1400" b="1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kumimoji="0" lang="ru-RU" sz="1400" b="1">
                <a:solidFill>
                  <a:srgbClr val="FFFFFF"/>
                </a:solidFill>
              </a:rPr>
              <a:pPr algn="ctr"/>
              <a:t>‹#›</a:t>
            </a:fld>
            <a:endParaRPr kumimoji="0" lang="ru-RU" sz="1400" b="1">
              <a:solidFill>
                <a:srgbClr val="FFFFFF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eaLnBrk="1" latinLnBrk="0" hangingPunct="1"/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</p:sldLayoutIdLst>
  <p:txStyles>
    <p:titleStyle>
      <a:lvl1pPr algn="l" rtl="0" eaLnBrk="1" latinLnBrk="0" hangingPunct="1">
        <a:spcBef>
          <a:spcPct val="0"/>
        </a:spcBef>
        <a:buNone/>
        <a:defRPr kumimoji="0" lang="ru-RU"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lang="ru-RU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lang="ru-RU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lang="ru-RU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ru-RU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ru-RU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ru-RU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ru-RU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myexport.exportcenter.ru/events/" TargetMode="Externa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3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Relationship Id="rId14" Type="http://schemas.openxmlformats.org/officeDocument/2006/relationships/hyperlink" Target="http://www.ved.tomsk.ru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http://ved.tomsk.ru/" TargetMode="Externa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11" Type="http://schemas.openxmlformats.org/officeDocument/2006/relationships/image" Target="../media/image29.png"/><Relationship Id="rId5" Type="http://schemas.openxmlformats.org/officeDocument/2006/relationships/image" Target="../media/image17.png"/><Relationship Id="rId10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DA0FE6-B725-4DF2-8F8E-438D10C7D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E76330-5BBC-44B6-9FF5-752B5983EF6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DA7D32-2BDB-4BA6-9628-6573AA77B9B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7C9561-32EB-4EF4-A88F-3CFD8543B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4" t="10155" r="9893" b="10155"/>
          <a:stretch/>
        </p:blipFill>
        <p:spPr>
          <a:xfrm>
            <a:off x="-36374" y="0"/>
            <a:ext cx="9180373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EE4022-AAB6-41F1-A491-C09AD98B9C93}"/>
              </a:ext>
            </a:extLst>
          </p:cNvPr>
          <p:cNvSpPr txBox="1"/>
          <p:nvPr/>
        </p:nvSpPr>
        <p:spPr>
          <a:xfrm>
            <a:off x="630697" y="1121903"/>
            <a:ext cx="3384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ИТОГИ  2021. ПЛАНЫ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DBEA39-3EFA-4C99-803E-0092ABD27930}"/>
              </a:ext>
            </a:extLst>
          </p:cNvPr>
          <p:cNvSpPr txBox="1"/>
          <p:nvPr/>
        </p:nvSpPr>
        <p:spPr>
          <a:xfrm>
            <a:off x="4094917" y="4610482"/>
            <a:ext cx="5049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chemeClr val="bg1"/>
                </a:solidFill>
                <a:cs typeface="Aharoni" panose="02010803020104030203" pitchFamily="2" charset="-79"/>
              </a:rPr>
              <a:t>Совет по развитию экспорта в Томской области 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  <a:cs typeface="Aharoni" panose="02010803020104030203" pitchFamily="2" charset="-79"/>
              </a:rPr>
              <a:t>16 декабря 2021 г. </a:t>
            </a:r>
          </a:p>
        </p:txBody>
      </p:sp>
    </p:spTree>
    <p:extLst>
      <p:ext uri="{BB962C8B-B14F-4D97-AF65-F5344CB8AC3E}">
        <p14:creationId xmlns:p14="http://schemas.microsoft.com/office/powerpoint/2010/main" val="1742676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5546B67F-BAB5-43FE-8615-DBEBE8C3A87E}"/>
              </a:ext>
            </a:extLst>
          </p:cNvPr>
          <p:cNvSpPr txBox="1"/>
          <p:nvPr/>
        </p:nvSpPr>
        <p:spPr>
          <a:xfrm>
            <a:off x="251520" y="82857"/>
            <a:ext cx="8640960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2000" b="1" cap="all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ОКАЗАТЕЛЬ ДЛЯ ЦПЭ </a:t>
            </a:r>
          </a:p>
          <a:p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Количество субъектов МСП, выведенных на экспорт при поддержке ЦПЭ, нарастающим итогом, ед.</a:t>
            </a:r>
          </a:p>
          <a:p>
            <a:pPr marL="12700" marR="770890">
              <a:lnSpc>
                <a:spcPct val="100000"/>
              </a:lnSpc>
              <a:spcBef>
                <a:spcPts val="100"/>
              </a:spcBef>
            </a:pPr>
            <a:endParaRPr sz="2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graphicFrame>
        <p:nvGraphicFramePr>
          <p:cNvPr id="7" name="Таблица 5">
            <a:extLst>
              <a:ext uri="{FF2B5EF4-FFF2-40B4-BE49-F238E27FC236}">
                <a16:creationId xmlns:a16="http://schemas.microsoft.com/office/drawing/2014/main" id="{7666F6C7-CD47-4403-9D10-0967C4841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226177"/>
              </p:ext>
            </p:extLst>
          </p:nvPr>
        </p:nvGraphicFramePr>
        <p:xfrm>
          <a:off x="2242779" y="1797188"/>
          <a:ext cx="6134075" cy="1296144"/>
        </p:xfrm>
        <a:graphic>
          <a:graphicData uri="http://schemas.openxmlformats.org/drawingml/2006/table">
            <a:tbl>
              <a:tblPr firstRow="1" bandRow="1"/>
              <a:tblGrid>
                <a:gridCol w="1072449">
                  <a:extLst>
                    <a:ext uri="{9D8B030D-6E8A-4147-A177-3AD203B41FA5}">
                      <a16:colId xmlns:a16="http://schemas.microsoft.com/office/drawing/2014/main" val="571305783"/>
                    </a:ext>
                  </a:extLst>
                </a:gridCol>
                <a:gridCol w="782905">
                  <a:extLst>
                    <a:ext uri="{9D8B030D-6E8A-4147-A177-3AD203B41FA5}">
                      <a16:colId xmlns:a16="http://schemas.microsoft.com/office/drawing/2014/main" val="2496381524"/>
                    </a:ext>
                  </a:extLst>
                </a:gridCol>
                <a:gridCol w="843129">
                  <a:extLst>
                    <a:ext uri="{9D8B030D-6E8A-4147-A177-3AD203B41FA5}">
                      <a16:colId xmlns:a16="http://schemas.microsoft.com/office/drawing/2014/main" val="673966972"/>
                    </a:ext>
                  </a:extLst>
                </a:gridCol>
                <a:gridCol w="963576">
                  <a:extLst>
                    <a:ext uri="{9D8B030D-6E8A-4147-A177-3AD203B41FA5}">
                      <a16:colId xmlns:a16="http://schemas.microsoft.com/office/drawing/2014/main" val="190394916"/>
                    </a:ext>
                  </a:extLst>
                </a:gridCol>
                <a:gridCol w="903352">
                  <a:extLst>
                    <a:ext uri="{9D8B030D-6E8A-4147-A177-3AD203B41FA5}">
                      <a16:colId xmlns:a16="http://schemas.microsoft.com/office/drawing/2014/main" val="668024084"/>
                    </a:ext>
                  </a:extLst>
                </a:gridCol>
                <a:gridCol w="807902">
                  <a:extLst>
                    <a:ext uri="{9D8B030D-6E8A-4147-A177-3AD203B41FA5}">
                      <a16:colId xmlns:a16="http://schemas.microsoft.com/office/drawing/2014/main" val="3104250971"/>
                    </a:ext>
                  </a:extLst>
                </a:gridCol>
                <a:gridCol w="760762">
                  <a:extLst>
                    <a:ext uri="{9D8B030D-6E8A-4147-A177-3AD203B41FA5}">
                      <a16:colId xmlns:a16="http://schemas.microsoft.com/office/drawing/2014/main" val="2265416351"/>
                    </a:ext>
                  </a:extLst>
                </a:gridCol>
              </a:tblGrid>
              <a:tr h="432048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endParaRPr lang="ru-RU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2019</a:t>
                      </a:r>
                      <a:endParaRPr lang="ru-RU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2020</a:t>
                      </a:r>
                      <a:endParaRPr lang="ru-RU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2021</a:t>
                      </a:r>
                      <a:endParaRPr lang="ru-RU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2022</a:t>
                      </a:r>
                      <a:endParaRPr lang="ru-RU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2023</a:t>
                      </a:r>
                      <a:endParaRPr lang="ru-RU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2024</a:t>
                      </a:r>
                      <a:endParaRPr lang="ru-RU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128920"/>
                  </a:ext>
                </a:extLst>
              </a:tr>
              <a:tr h="43204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план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29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55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b="1" dirty="0">
                          <a:solidFill>
                            <a:schemeClr val="accent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93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131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723631"/>
                  </a:ext>
                </a:extLst>
              </a:tr>
              <a:tr h="43204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факт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b="1" dirty="0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endParaRPr lang="ru-RU" dirty="0">
                        <a:solidFill>
                          <a:srgbClr val="00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endParaRPr lang="ru-RU" dirty="0">
                        <a:solidFill>
                          <a:srgbClr val="00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endParaRPr lang="ru-RU" dirty="0">
                        <a:solidFill>
                          <a:srgbClr val="003399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971285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BDDB75-576F-4B38-8474-A28BAEEE2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8107" t="4314" r="17219" b="-495"/>
          <a:stretch/>
        </p:blipFill>
        <p:spPr>
          <a:xfrm>
            <a:off x="456506" y="1761717"/>
            <a:ext cx="1764222" cy="13860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532A9C-4868-4554-A1A0-DEEC34860489}"/>
              </a:ext>
            </a:extLst>
          </p:cNvPr>
          <p:cNvSpPr txBox="1"/>
          <p:nvPr/>
        </p:nvSpPr>
        <p:spPr>
          <a:xfrm>
            <a:off x="992530" y="3698036"/>
            <a:ext cx="8520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итогам 11 месяцев 2021 года Томская область вошла в число регионов, выполнивших годовые показатели нацпроекта по развитию МСП в части поддержки экспортеров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C05B31-F764-4CA3-9CE0-36FBD669198E}"/>
              </a:ext>
            </a:extLst>
          </p:cNvPr>
          <p:cNvSpPr txBox="1"/>
          <p:nvPr/>
        </p:nvSpPr>
        <p:spPr>
          <a:xfrm>
            <a:off x="539552" y="3651870"/>
            <a:ext cx="4529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69682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36716"/>
            <a:ext cx="6212334" cy="707886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ЦПЭ и Российский экспортный центр.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2018-2021 гг..</a:t>
            </a:r>
            <a:r>
              <a:rPr lang="ru-RU" sz="1400" i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351965"/>
            <a:ext cx="8892480" cy="3554819"/>
          </a:xfrm>
          <a:prstGeom prst="rect">
            <a:avLst/>
          </a:prstGeom>
          <a:solidFill>
            <a:sysClr val="window" lastClr="FFFFFF"/>
          </a:solidFill>
          <a:effectLst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400" b="1" kern="0" cap="all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</a:rPr>
              <a:t>Реклама мероприятий и новых сервисов через соцсети, интернет-портал,   адресную </a:t>
            </a:r>
            <a:r>
              <a:rPr lang="en-US" sz="1400" b="1" kern="0" cap="all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</a:rPr>
              <a:t>e-mail </a:t>
            </a:r>
            <a:r>
              <a:rPr lang="ru-RU" sz="1400" b="1" kern="0" cap="all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</a:rPr>
              <a:t>рассылку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800" kern="0" dirty="0">
              <a:solidFill>
                <a:prstClr val="black">
                  <a:lumMod val="65000"/>
                  <a:lumOff val="35000"/>
                </a:prstClr>
              </a:solidFill>
              <a:latin typeface="Cambria" panose="02040503050406030204" pitchFamily="18" charset="0"/>
            </a:endParaRPr>
          </a:p>
          <a:p>
            <a:pPr marL="1085850" lvl="2" indent="-171450">
              <a:buFont typeface="Arial" panose="020B0604020202020204" pitchFamily="34" charset="0"/>
              <a:buChar char="•"/>
              <a:defRPr/>
            </a:pPr>
            <a:r>
              <a:rPr lang="ru-RU" sz="1400" b="1" kern="0" dirty="0">
                <a:solidFill>
                  <a:srgbClr val="C00000"/>
                </a:solidFill>
                <a:latin typeface="Cambria" panose="02040503050406030204" pitchFamily="18" charset="0"/>
              </a:rPr>
              <a:t>500+</a:t>
            </a:r>
            <a:r>
              <a:rPr lang="ru-RU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</a:rPr>
              <a:t>  томских компаний информированы об услугах АО РЭЦ</a:t>
            </a:r>
          </a:p>
          <a:p>
            <a:pPr lvl="2">
              <a:defRPr/>
            </a:pPr>
            <a:endParaRPr lang="ru-RU" sz="1400" kern="0" dirty="0">
              <a:solidFill>
                <a:prstClr val="black">
                  <a:lumMod val="65000"/>
                  <a:lumOff val="35000"/>
                </a:prstClr>
              </a:solidFill>
              <a:latin typeface="Cambria" panose="02040503050406030204" pitchFamily="18" charset="0"/>
            </a:endParaRPr>
          </a:p>
          <a:p>
            <a:pPr marL="0" lvl="2" indent="180975">
              <a:buFont typeface="Arial" panose="020B0604020202020204" pitchFamily="34" charset="0"/>
              <a:buChar char="•"/>
              <a:defRPr/>
            </a:pPr>
            <a:r>
              <a:rPr lang="ru-RU" sz="1400" b="1" kern="0" cap="all" dirty="0">
                <a:solidFill>
                  <a:srgbClr val="C00000"/>
                </a:solidFill>
                <a:latin typeface="Cambria" panose="02040503050406030204" pitchFamily="18" charset="0"/>
              </a:rPr>
              <a:t>50+</a:t>
            </a:r>
            <a:r>
              <a:rPr lang="ru-RU" sz="1400" b="1" kern="0" cap="all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</a:rPr>
              <a:t> томские компании подали  </a:t>
            </a:r>
            <a:r>
              <a:rPr lang="ru-RU" sz="1400" b="1" kern="0" cap="all" dirty="0">
                <a:solidFill>
                  <a:srgbClr val="C00000"/>
                </a:solidFill>
                <a:latin typeface="Cambria" panose="02040503050406030204" pitchFamily="18" charset="0"/>
              </a:rPr>
              <a:t>100+</a:t>
            </a:r>
            <a:r>
              <a:rPr lang="ru-RU" sz="1400" b="1" kern="0" cap="all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</a:rPr>
              <a:t> заявок на услуги РЭЦ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700" kern="0" dirty="0">
              <a:solidFill>
                <a:prstClr val="black">
                  <a:lumMod val="65000"/>
                  <a:lumOff val="35000"/>
                </a:prstClr>
              </a:solidFill>
              <a:latin typeface="Cambria" panose="02040503050406030204" pitchFamily="18" charset="0"/>
            </a:endParaRPr>
          </a:p>
          <a:p>
            <a:pPr marL="895350" indent="18097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Одобрено заявок на сумму </a:t>
            </a:r>
            <a:r>
              <a:rPr lang="en-US" sz="1400" b="1" kern="0" dirty="0">
                <a:solidFill>
                  <a:srgbClr val="C00000"/>
                </a:solidFill>
                <a:latin typeface="Cambria" panose="02040503050406030204" pitchFamily="18" charset="0"/>
              </a:rPr>
              <a:t>300</a:t>
            </a:r>
            <a:r>
              <a:rPr lang="ru-RU" sz="1400" b="1" kern="0" dirty="0">
                <a:solidFill>
                  <a:srgbClr val="C00000"/>
                </a:solidFill>
                <a:latin typeface="Cambria" panose="02040503050406030204" pitchFamily="18" charset="0"/>
              </a:rPr>
              <a:t>+ млн. рублей </a:t>
            </a:r>
          </a:p>
          <a:p>
            <a:pPr marL="895350" indent="18097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400" b="1" kern="0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indent="18097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kern="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Самая востребованная услуга</a:t>
            </a:r>
            <a:r>
              <a:rPr lang="ru-RU" sz="1400" b="1" kern="0" cap="all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1400" b="1" kern="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–</a:t>
            </a:r>
            <a:r>
              <a:rPr lang="ru-RU" sz="1400" b="1" kern="0" cap="all" dirty="0">
                <a:solidFill>
                  <a:srgbClr val="C00000"/>
                </a:solidFill>
                <a:latin typeface="Cambria" panose="02040503050406030204" pitchFamily="18" charset="0"/>
              </a:rPr>
              <a:t> участие в международных выставках </a:t>
            </a:r>
            <a:r>
              <a:rPr lang="ru-RU" sz="1400" b="1" kern="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на    коллективном стенде РЭЦ</a:t>
            </a:r>
          </a:p>
          <a:p>
            <a:pPr indent="18097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400" kern="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</a:endParaRPr>
          </a:p>
          <a:p>
            <a:pPr marL="895350" indent="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субсидирование транспортировки продукции, </a:t>
            </a:r>
          </a:p>
          <a:p>
            <a:pPr marL="895350" indent="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субсидирование зарубежного патентования, сертификации, </a:t>
            </a:r>
          </a:p>
          <a:p>
            <a:pPr marL="895350" indent="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поиск зарубежного покупателя, </a:t>
            </a:r>
          </a:p>
          <a:p>
            <a:pPr marL="895350" indent="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товарно-страновой отчет, </a:t>
            </a:r>
          </a:p>
          <a:p>
            <a:pPr marL="895350" indent="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проект экспортного контракта</a:t>
            </a:r>
            <a:endParaRPr lang="ru-RU" sz="1400" kern="0" cap="all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2" descr="Центр поддержки экспорта Республики Дагестан">
            <a:extLst>
              <a:ext uri="{FF2B5EF4-FFF2-40B4-BE49-F238E27FC236}">
                <a16:creationId xmlns:a16="http://schemas.microsoft.com/office/drawing/2014/main" id="{68FA013F-9965-4FDA-8CDA-F1C2EF6C9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608" y="236716"/>
            <a:ext cx="2348089" cy="58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824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338968" y="348855"/>
            <a:ext cx="8466063" cy="539353"/>
          </a:xfrm>
          <a:prstGeom prst="rect">
            <a:avLst/>
          </a:prstGeom>
        </p:spPr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lang="ru-RU"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ru-RU" sz="2000" b="1" cap="all" dirty="0">
                <a:solidFill>
                  <a:srgbClr val="CC0000"/>
                </a:solidFill>
                <a:latin typeface="Cambria" panose="02040503050406030204" pitchFamily="18" charset="0"/>
              </a:rPr>
              <a:t>2021. ТРАНСФОРМАЦИЯ СИСТЕМЫ </a:t>
            </a:r>
          </a:p>
          <a:p>
            <a:pPr>
              <a:defRPr/>
            </a:pPr>
            <a:r>
              <a:rPr lang="ru-RU" sz="2000" b="1" cap="all" dirty="0">
                <a:solidFill>
                  <a:srgbClr val="CC0000"/>
                </a:solidFill>
                <a:latin typeface="Cambria" panose="02040503050406030204" pitchFamily="18" charset="0"/>
              </a:rPr>
              <a:t>ПОДДЕРЖКИ ЭКСПОРТЕРОВ. ЦПЭ</a:t>
            </a:r>
          </a:p>
        </p:txBody>
      </p:sp>
      <p:sp>
        <p:nvSpPr>
          <p:cNvPr id="5123" name="AutoShape 6" descr="data:image/jpeg;base64,/9j/4AAQSkZJRgABAQAAAQABAAD/2wCEAAkGBwgHBgkIBwgKCgkLDRYPDQwMDRsUFRAWIB0iIiAdHx8kKDQsJCYxJx8fLT0tMTU3Ojo6Iys/RD84QzQ5OjcBCgoKDQwNGg8PGjclHyU3Nzc3Nzc3Nzc3Nzc3Nzc3Nzc3Nzc3Nzc3Nzc3Nzc3Nzc3Nzc3Nzc3Nzc3Nzc3Nzc3N//AABEIAMsAYAMBIgACEQEDEQH/xAAcAAEAAgMBAQEAAAAAAAAAAAAABgcBAwUEAgj/xAA4EAACAQMDAgQEBAQFBQAAAAABAgMABBEFEiEGMQcTQVEiYXGRFDKBoRUjQnIkM1KxwWKCk6Lh/8QAFAEBAAAAAAAAAAAAAAAAAAAAAP/EABQRAQAAAAAAAAAAAAAAAAAAAAD/2gAMAwEAAhEDEQA/ALxoe1Kxmg8ou1a9e2UEskQkc+wJIA9/6W+1esVFNevpNMu5r3T0W4nlRLcx7HY5XewwF7nkj0+tdfp6+u9R0yG5vrZLeZxkpHJ5iEdwyt6gg/p2oOpSlKBSlKBSlKBSlKBXM6hvHsdLmuIxlxtRR7lmCj/eunUe6ynEVlZp6yXseB/ZmQ/slBGukNKm6nA6i1qYvAZCun2yDAhRJPzE+rEoOfb61YUUaRxhI12qBgAegqL+FjrJ4f6KynP+H+L+7cc/vmpZQKUr5ZgvJNB9UrVHPFLny5UfHfawOK2A57UGaUpQKUpQKgHi7cPaafpcyMQFumz/AONhU/qF+K2k3OrdMn8FAZp7WUTiMd2UKwYD54b9qDz+Ckxk6EgQ5xFPKgz/AHZ/5qeV+dOifEW46UsodP8AwqXFn57SShjtkw3fHpkY7Gr60bWLLWtMiv8ATphLbyjKn1HuCPQj2oPD1ZrdxocFvcw2y3EbS7JU3hW24JyuTyeO3Of3rjdT67ayaTcxvcj8PdWb7NzbGds7SvP5SCRnNc3xK12ay1LTrEhJbd2FxIjA/lHGDg8gk/t9Kq/U5g8TWV3cxNHIS6MCSttJn5j8p43cn+k9wQQmXSWi3zotz0/PavKDlpYyUHfGcnG7kEHg8+vvbMN4bXTI7jVmgtXVFM2ZPgRvX4jjjNRnw56aTSen9Ne62tfR+Y3mxtxhzkrkcEHg/MgH0FdHqfQrbVZYbjVb2SGxtAXMaNsG7/UzfIDjGMc880GzUurLDTmieUSSWkkJl/FQrvjA3BQODnJZgO2Peujo+rWusWa3di5aJiV+JGRgR3BB5BqJwdOaN5z2xkvJrC3gW42vM2AWJPy4wM4+dSvStNsbGNzp0KQxzEOVj4QnGMgdhxig6FKUoFfLLnvX1Sgq7xH8L49beTVNCEcOoEZlgYYjuP1/pb59j6+9Vj07ddUdO3d3Y2k82nSWkct48Eq4VzFGWKkfMff3r9PGq/61soZestHDwgx3Fncw3JIwHQgLgn6OfvQRfrrXNH1/pjTdUuLBWvXnSHzUG1lGzey59uRxzyeKjHSNlpuu9XRWN5J+Hs3CpAqgfEyHIXPuQrZI5zVzanoNhcWT2yxp5ckIiaJUJXtweOx+Y9hUY0jRNH0fWbuwjs1Zrm0Lu7SOQqK2doyoIbnIPyoLIsba3srOG2tIkhgiQJHGgwFA9AK5/UqNLZpAkSTSSzR7IZG2pIVO7DH2+E579ux7Hg2vV1noeowaDrE8iuVUQ3Mzhs57eY3HJ98fWpXqEdvLaSG7IESjeWJxtxzkH0xjNBH1m1Kzl1i+aOyZI0VnVHfjYnYZHt9/lUi02EW9hbwgsRHEqgsME4HrUd0HzdSlvYrmZnt1uN5Dph5QMBQfYApyMdwfTvKwMUGaUpQKUpQKr/xTuLmxl0a7s3Ussro8THBdDtLY+mM1YFQfxa02W96diurcfzdPuVuCcchMFX/Y5/SgaF1ho6u0V/d/hZTtCpOMAA+xqE+MOvqdR06PTL6OeMwyrL5Tg/mwNpK89s8GuFqmtWl9AqanY27yBcLcw5SQe2TyGGPfFQ5WiTU43jjY26SBpFzglc8j9Rmg92q2WoraW+oS2sotRutTNtOxnQ+p7c57+uDjtVidAeIz3Qh6e1raITB5MNyclsgEgvn5D9s1ZHT+m2M3S1tZSCO8tWjOBIAwZSSQD74Bxn5VCde8KoLG7TV+m7pbUwP5j2067o9v9WGPYbS3BzkcZFBM+jo90E07Sq7CV4SqrtC7WPPuc5zn2I4qSioD4Y6i87arbyuzBruSaEtgEgNsb/2U1PqBSlKBSlKBWueJJonjlUPG6lWVhkEHuK2UoPz11N0zZ6Pr9/Ym2uZokxLFscINj/lyfkTj9KaJbaQXnt2htor1k2QtK4aO395pCeGKjJAHrVjeK3Sc+uaet9pag6haoR5ecedH3K/XIBGfnVJdOWEmq6slnKj/AIcZM5HGEB5+nJA+pFBZvhv1hbWc15pMtwHsbchbGfb/AJiqSGLE8ktuDferVu2RrKZnAaPYdyn1HqKo3qeyj6budCNvAsEqKwMbqNsqZz8eO+Qef2q1L/UYJdDgBl/Dx3c0VvhgWPx4yB8+/J4oOX0jov8ADdY0x4xIMaUxuCT8Jldw7ce+WJ+1TwVV3Qmrya14g6vNZPjTIYmUZ/qOQAfpgcfIVaANBmlM0oFKUoFKUoMN2JqsLC2sLDqS/wBMj0qC3u/xifz1yWmic7wef+71+XpVnmoh1NbRQ9VaLeBQruksbv7427ftub70EN8UguodaaLpy/lIRGA9A7D/AIqUdZW0lpoenpZLmUSFVcvhYtynMh99oPH61CbvUItQ8U/Pcr5Nm5OSeMRqT/xUN1DqLWOrNRt5LlpbiQt/hrSBfhj7HAA/Tk80FkaJDadE6W40bXYJUkG6WSSz37mH+kh1+H2zkDPc141646k1HVLS8srG8udKt5MSPbQMd4JwQccHjIwOxwa6nSPhzNIIrzqkrIR8aWK/kB939zn/AO+1WdHEscaoiqqKMBVGAB8qDkdLa7Dr1i9xAzHy5nikV4mjZGHO0qeQcFfvXaFa44EjkkkRFVpDlyB+Y4Ayf0AH6VtoFKUoFKUoFV94npei70m7slkkNp5j+UmMybiqn7cH9asGoj4kWztoUt2iI34eNxLmHewjYYYryCGGAc/Kgp/prpvWeotR1NrFlgmZMtJMxUKsucHtk5Gauno3o/Tel9PjhtIle52/zrll+KQ+v0HyqHeG94YerbwSxyRQ6jbRLah2BBEKYwD9CTVqigAAVmlKBSlKBSlKBSlKBWu4iSaF4pFDI6lWB9QRzWysHtQU31VqM+k3OmOpUS6dcADb2IBKt9x/vVxoQVBByD2qk/FBEi1u4iPBaVJBnj8wHb9QauqL4UUH2xQbKVgHNZoFKUoFKUoFKUoFKVhjgUFW+KOnj+P2GoeWJERojIuRyE8x/X0wpr1dKdP3/UlxH1P1PcXiu7mS005iY1tV3ZXgHnK47+9dXqVLbVtR0+3laFo2umBV8EhhGwTj+4n9BUwhUIgUDAAwOKD7UYFZpSgUpSgUpSgUpSgVruI1lgeOQZR1KsPcH0rZXM6gvpLDSbm4gXfMq4iTGdznhf3NBDNEsYrfxBt4VLypbWc+GkPEZDqq4GAB8JIyParFFVX1Te3XS99p2rvcR3blik0Gw7ivO7azEn17E4yAcCpVoPU9tdRK4umu7eVWljuQmNqDZlZAANrAufTsPlQSulfKnIBr6oFKUoFKUoFKV5pr23hlEMkqiUjcEzyR70HoPANRPqC9spr97XUFPlW2w4kA27jjDEkHgbu//S3sa68+sKpKRoC3uW4qKasmq/xwalplxGglhEc8Z7nGcYB4Pf1oI11Etrqsb3F3uu7e0laNCGVXnjT8yKRjOwkqdvfHBzxXSu3TQtJ2W9k1nDsG1IDuJmKjJICsdoyudx53dq+rzT9Qv7SwtptIh/kne86mPODy6BfTduPr6HtW1dB1rWJLf+IpJb2xAadmnCysdwymIxgAJkDk9+54wFg6VJJLp9tLPjzXiVn2ggZIGcA9q9lcESxWaBPxaxqowI/MGFHsB6Ct9prMU0qRJ5kpJxuWNgPuaDr0rANZoFKUoFeG/wBJsdQIa6t0dwMB+zAfWvZmmaDkJoFvFxE8u0dgxyBW5dOZexUntygro5pmg4q2GrSEh7u3gQE4EUOSR6cmtg0KJzm5ubqcezSnb9q62aZoPHBpNjB/lWsQPuVzXsCKBgAD6UzWaDNKUoP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0"/>
          </a:p>
        </p:txBody>
      </p:sp>
      <p:sp>
        <p:nvSpPr>
          <p:cNvPr id="5124" name="AutoShape 11" descr="Картинки по запросу тпп рф"/>
          <p:cNvSpPr>
            <a:spLocks noChangeAspect="1" noChangeArrowheads="1"/>
          </p:cNvSpPr>
          <p:nvPr/>
        </p:nvSpPr>
        <p:spPr bwMode="auto">
          <a:xfrm>
            <a:off x="307975" y="5954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0"/>
          </a:p>
        </p:txBody>
      </p:sp>
      <p:pic>
        <p:nvPicPr>
          <p:cNvPr id="2050" name="Picture 2" descr="Центр поддержки экспорта Республики Дагестан">
            <a:extLst>
              <a:ext uri="{FF2B5EF4-FFF2-40B4-BE49-F238E27FC236}">
                <a16:creationId xmlns:a16="http://schemas.microsoft.com/office/drawing/2014/main" id="{3ACA9E13-F6B3-421F-B91A-45266D23D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324" y="120254"/>
            <a:ext cx="3456672" cy="86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4430E5-EBF2-4D88-A1B3-0436285C670F}"/>
              </a:ext>
            </a:extLst>
          </p:cNvPr>
          <p:cNvSpPr txBox="1"/>
          <p:nvPr/>
        </p:nvSpPr>
        <p:spPr>
          <a:xfrm>
            <a:off x="1" y="1419622"/>
            <a:ext cx="87484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cap="all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новый приказ Минэкономразвития России №77 от 18.02.2021</a:t>
            </a: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Основные новеллы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4770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Вместо дискретных услуг Центров поддержки экспорта запускаются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комплексные услуги для субъектов МСП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(услуги делятся на  базовые и дополнительные)  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4770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4770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Вводятся дополнительные показатели результативности оказания услуг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конверсия по каждой услуге</a:t>
            </a:r>
          </a:p>
        </p:txBody>
      </p:sp>
    </p:spTree>
    <p:extLst>
      <p:ext uri="{BB962C8B-B14F-4D97-AF65-F5344CB8AC3E}">
        <p14:creationId xmlns:p14="http://schemas.microsoft.com/office/powerpoint/2010/main" val="3738906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926B34-9549-4BCC-8BE7-98E99AA6B9A4}"/>
              </a:ext>
            </a:extLst>
          </p:cNvPr>
          <p:cNvSpPr txBox="1"/>
          <p:nvPr/>
        </p:nvSpPr>
        <p:spPr>
          <a:xfrm>
            <a:off x="3491880" y="1416963"/>
            <a:ext cx="5400600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Цифровизация получения услуг в «Одном окне РЭЦ» – через портал МОЙ ЭКСПОРТ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Стимулирование использования компаниями финансовых и страховых услуг группы РЭЦ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Обеспечение «бесшовного сервиса» РЭЦ- представители РЭЦ - ЦПЭ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050" b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Активное вовлечение региональных компаний в мероприятия РЭЦ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050" b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Активное вовлечение региональных компаний в  образовательные мероприятия – ШКОЛА ЭКСПОРТА РЭЦ/акселерационные программы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Формирование платформы «поставщиков услуг» АО РЭЦ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B5DCAE-15B5-474A-922A-6A7452BD9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89" y="1347614"/>
            <a:ext cx="3158420" cy="17281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827A6B-7A42-4E89-A4D7-6A5EBFE4B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3" y="3178984"/>
            <a:ext cx="3188905" cy="17642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6ABA4C-92D7-4664-84A8-B2A87B6901B5}"/>
              </a:ext>
            </a:extLst>
          </p:cNvPr>
          <p:cNvSpPr txBox="1"/>
          <p:nvPr/>
        </p:nvSpPr>
        <p:spPr>
          <a:xfrm>
            <a:off x="179512" y="296038"/>
            <a:ext cx="896448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C0000"/>
                </a:solidFill>
                <a:latin typeface="Cambria" panose="02040503050406030204" pitchFamily="18" charset="0"/>
              </a:rPr>
              <a:t>2022. ТРАНСФОРМАЦИЯ СИСТЕМЫ ПОДДЕРЖКИ ЭКСПОРТЕРОВ</a:t>
            </a:r>
          </a:p>
        </p:txBody>
      </p:sp>
    </p:spTree>
    <p:extLst>
      <p:ext uri="{BB962C8B-B14F-4D97-AF65-F5344CB8AC3E}">
        <p14:creationId xmlns:p14="http://schemas.microsoft.com/office/powerpoint/2010/main" val="4268302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338968" y="348855"/>
            <a:ext cx="8466063" cy="539353"/>
          </a:xfrm>
          <a:prstGeom prst="rect">
            <a:avLst/>
          </a:prstGeom>
        </p:spPr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lang="ru-RU"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ru-RU" sz="2000" b="1" cap="all" dirty="0">
                <a:solidFill>
                  <a:srgbClr val="CC0000"/>
                </a:solidFill>
                <a:latin typeface="Cambria" panose="02040503050406030204" pitchFamily="18" charset="0"/>
              </a:rPr>
              <a:t>2022. ТРАНСФОРМАЦИЯ СИСТЕМЫ </a:t>
            </a:r>
          </a:p>
          <a:p>
            <a:pPr>
              <a:defRPr/>
            </a:pPr>
            <a:r>
              <a:rPr lang="ru-RU" sz="2000" b="1" cap="all" dirty="0">
                <a:solidFill>
                  <a:srgbClr val="CC0000"/>
                </a:solidFill>
                <a:latin typeface="Cambria" panose="02040503050406030204" pitchFamily="18" charset="0"/>
              </a:rPr>
              <a:t>ПОДДЕРЖКИ ЭКСПОРТЕРОВ</a:t>
            </a:r>
          </a:p>
        </p:txBody>
      </p:sp>
      <p:sp>
        <p:nvSpPr>
          <p:cNvPr id="5123" name="AutoShape 6" descr="data:image/jpeg;base64,/9j/4AAQSkZJRgABAQAAAQABAAD/2wCEAAkGBwgHBgkIBwgKCgkLDRYPDQwMDRsUFRAWIB0iIiAdHx8kKDQsJCYxJx8fLT0tMTU3Ojo6Iys/RD84QzQ5OjcBCgoKDQwNGg8PGjclHyU3Nzc3Nzc3Nzc3Nzc3Nzc3Nzc3Nzc3Nzc3Nzc3Nzc3Nzc3Nzc3Nzc3Nzc3Nzc3Nzc3N//AABEIAMsAYAMBIgACEQEDEQH/xAAcAAEAAgMBAQEAAAAAAAAAAAAABgcBAwUEAgj/xAA4EAACAQMDAgQEBAQFBQAAAAABAgMABBEFEiEGMQcTQVEiYXGRFDKBoRUjQnIkM1KxwWKCk6Lh/8QAFAEBAAAAAAAAAAAAAAAAAAAAAP/EABQRAQAAAAAAAAAAAAAAAAAAAAD/2gAMAwEAAhEDEQA/ALxoe1Kxmg8ou1a9e2UEskQkc+wJIA9/6W+1esVFNevpNMu5r3T0W4nlRLcx7HY5XewwF7nkj0+tdfp6+u9R0yG5vrZLeZxkpHJ5iEdwyt6gg/p2oOpSlKBSlKBSlKBSlKBXM6hvHsdLmuIxlxtRR7lmCj/eunUe6ynEVlZp6yXseB/ZmQ/slBGukNKm6nA6i1qYvAZCun2yDAhRJPzE+rEoOfb61YUUaRxhI12qBgAegqL+FjrJ4f6KynP+H+L+7cc/vmpZQKUr5ZgvJNB9UrVHPFLny5UfHfawOK2A57UGaUpQKUpQKgHi7cPaafpcyMQFumz/AONhU/qF+K2k3OrdMn8FAZp7WUTiMd2UKwYD54b9qDz+Ckxk6EgQ5xFPKgz/AHZ/5qeV+dOifEW46UsodP8AwqXFn57SShjtkw3fHpkY7Gr60bWLLWtMiv8ATphLbyjKn1HuCPQj2oPD1ZrdxocFvcw2y3EbS7JU3hW24JyuTyeO3Of3rjdT67ayaTcxvcj8PdWb7NzbGds7SvP5SCRnNc3xK12ay1LTrEhJbd2FxIjA/lHGDg8gk/t9Kq/U5g8TWV3cxNHIS6MCSttJn5j8p43cn+k9wQQmXSWi3zotz0/PavKDlpYyUHfGcnG7kEHg8+vvbMN4bXTI7jVmgtXVFM2ZPgRvX4jjjNRnw56aTSen9Ne62tfR+Y3mxtxhzkrkcEHg/MgH0FdHqfQrbVZYbjVb2SGxtAXMaNsG7/UzfIDjGMc880GzUurLDTmieUSSWkkJl/FQrvjA3BQODnJZgO2Peujo+rWusWa3di5aJiV+JGRgR3BB5BqJwdOaN5z2xkvJrC3gW42vM2AWJPy4wM4+dSvStNsbGNzp0KQxzEOVj4QnGMgdhxig6FKUoFfLLnvX1Sgq7xH8L49beTVNCEcOoEZlgYYjuP1/pb59j6+9Vj07ddUdO3d3Y2k82nSWkct48Eq4VzFGWKkfMff3r9PGq/61soZestHDwgx3Fncw3JIwHQgLgn6OfvQRfrrXNH1/pjTdUuLBWvXnSHzUG1lGzey59uRxzyeKjHSNlpuu9XRWN5J+Hs3CpAqgfEyHIXPuQrZI5zVzanoNhcWT2yxp5ckIiaJUJXtweOx+Y9hUY0jRNH0fWbuwjs1Zrm0Lu7SOQqK2doyoIbnIPyoLIsba3srOG2tIkhgiQJHGgwFA9AK5/UqNLZpAkSTSSzR7IZG2pIVO7DH2+E579ux7Hg2vV1noeowaDrE8iuVUQ3Mzhs57eY3HJ98fWpXqEdvLaSG7IESjeWJxtxzkH0xjNBH1m1Kzl1i+aOyZI0VnVHfjYnYZHt9/lUi02EW9hbwgsRHEqgsME4HrUd0HzdSlvYrmZnt1uN5Dph5QMBQfYApyMdwfTvKwMUGaUpQKUpQKr/xTuLmxl0a7s3Ussro8THBdDtLY+mM1YFQfxa02W96diurcfzdPuVuCcchMFX/Y5/SgaF1ho6u0V/d/hZTtCpOMAA+xqE+MOvqdR06PTL6OeMwyrL5Tg/mwNpK89s8GuFqmtWl9AqanY27yBcLcw5SQe2TyGGPfFQ5WiTU43jjY26SBpFzglc8j9Rmg92q2WoraW+oS2sotRutTNtOxnQ+p7c57+uDjtVidAeIz3Qh6e1raITB5MNyclsgEgvn5D9s1ZHT+m2M3S1tZSCO8tWjOBIAwZSSQD74Bxn5VCde8KoLG7TV+m7pbUwP5j2067o9v9WGPYbS3BzkcZFBM+jo90E07Sq7CV4SqrtC7WPPuc5zn2I4qSioD4Y6i87arbyuzBruSaEtgEgNsb/2U1PqBSlKBSlKBWueJJonjlUPG6lWVhkEHuK2UoPz11N0zZ6Pr9/Ym2uZokxLFscINj/lyfkTj9KaJbaQXnt2htor1k2QtK4aO395pCeGKjJAHrVjeK3Sc+uaet9pag6haoR5ecedH3K/XIBGfnVJdOWEmq6slnKj/AIcZM5HGEB5+nJA+pFBZvhv1hbWc15pMtwHsbchbGfb/AJiqSGLE8ktuDferVu2RrKZnAaPYdyn1HqKo3qeyj6budCNvAsEqKwMbqNsqZz8eO+Qef2q1L/UYJdDgBl/Dx3c0VvhgWPx4yB8+/J4oOX0jov8ADdY0x4xIMaUxuCT8Jldw7ce+WJ+1TwVV3Qmrya14g6vNZPjTIYmUZ/qOQAfpgcfIVaANBmlM0oFKUoFKUoMN2JqsLC2sLDqS/wBMj0qC3u/xifz1yWmic7wef+71+XpVnmoh1NbRQ9VaLeBQruksbv7427ftub70EN8UguodaaLpy/lIRGA9A7D/AIqUdZW0lpoenpZLmUSFVcvhYtynMh99oPH61CbvUItQ8U/Pcr5Nm5OSeMRqT/xUN1DqLWOrNRt5LlpbiQt/hrSBfhj7HAA/Tk80FkaJDadE6W40bXYJUkG6WSSz37mH+kh1+H2zkDPc141646k1HVLS8srG8udKt5MSPbQMd4JwQccHjIwOxwa6nSPhzNIIrzqkrIR8aWK/kB939zn/AO+1WdHEscaoiqqKMBVGAB8qDkdLa7Dr1i9xAzHy5nikV4mjZGHO0qeQcFfvXaFa44EjkkkRFVpDlyB+Y4Ayf0AH6VtoFKUoFKUoFV94npei70m7slkkNp5j+UmMybiqn7cH9asGoj4kWztoUt2iI34eNxLmHewjYYYryCGGAc/Kgp/prpvWeotR1NrFlgmZMtJMxUKsucHtk5Gauno3o/Tel9PjhtIle52/zrll+KQ+v0HyqHeG94YerbwSxyRQ6jbRLah2BBEKYwD9CTVqigAAVmlKBSlKBSlKBSlKBWu4iSaF4pFDI6lWB9QRzWysHtQU31VqM+k3OmOpUS6dcADb2IBKt9x/vVxoQVBByD2qk/FBEi1u4iPBaVJBnj8wHb9QauqL4UUH2xQbKVgHNZoFKUoFKUoFKUoFKVhjgUFW+KOnj+P2GoeWJERojIuRyE8x/X0wpr1dKdP3/UlxH1P1PcXiu7mS005iY1tV3ZXgHnK47+9dXqVLbVtR0+3laFo2umBV8EhhGwTj+4n9BUwhUIgUDAAwOKD7UYFZpSgUpSgUpSgUpSgVruI1lgeOQZR1KsPcH0rZXM6gvpLDSbm4gXfMq4iTGdznhf3NBDNEsYrfxBt4VLypbWc+GkPEZDqq4GAB8JIyParFFVX1Te3XS99p2rvcR3blik0Gw7ivO7azEn17E4yAcCpVoPU9tdRK4umu7eVWljuQmNqDZlZAANrAufTsPlQSulfKnIBr6oFKUoFKUoFKV5pr23hlEMkqiUjcEzyR70HoPANRPqC9spr97XUFPlW2w4kA27jjDEkHgbu//S3sa68+sKpKRoC3uW4qKasmq/xwalplxGglhEc8Z7nGcYB4Pf1oI11Etrqsb3F3uu7e0laNCGVXnjT8yKRjOwkqdvfHBzxXSu3TQtJ2W9k1nDsG1IDuJmKjJICsdoyudx53dq+rzT9Qv7SwtptIh/kne86mPODy6BfTduPr6HtW1dB1rWJLf+IpJb2xAadmnCysdwymIxgAJkDk9+54wFg6VJJLp9tLPjzXiVn2ggZIGcA9q9lcESxWaBPxaxqowI/MGFHsB6Ct9prMU0qRJ5kpJxuWNgPuaDr0rANZoFKUoFeG/wBJsdQIa6t0dwMB+zAfWvZmmaDkJoFvFxE8u0dgxyBW5dOZexUntygro5pmg4q2GrSEh7u3gQE4EUOSR6cmtg0KJzm5ubqcezSnb9q62aZoPHBpNjB/lWsQPuVzXsCKBgAD6UzWaDNKUoP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0"/>
          </a:p>
        </p:txBody>
      </p:sp>
      <p:sp>
        <p:nvSpPr>
          <p:cNvPr id="5124" name="AutoShape 11" descr="Картинки по запросу тпп рф"/>
          <p:cNvSpPr>
            <a:spLocks noChangeAspect="1" noChangeArrowheads="1"/>
          </p:cNvSpPr>
          <p:nvPr/>
        </p:nvSpPr>
        <p:spPr bwMode="auto">
          <a:xfrm>
            <a:off x="307975" y="5954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0"/>
          </a:p>
        </p:txBody>
      </p:sp>
      <p:pic>
        <p:nvPicPr>
          <p:cNvPr id="2050" name="Picture 2" descr="Центр поддержки экспорта Республики Дагестан">
            <a:extLst>
              <a:ext uri="{FF2B5EF4-FFF2-40B4-BE49-F238E27FC236}">
                <a16:creationId xmlns:a16="http://schemas.microsoft.com/office/drawing/2014/main" id="{3ACA9E13-F6B3-421F-B91A-45266D23D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324" y="120254"/>
            <a:ext cx="3456672" cy="86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190948-F059-4D76-8306-D12A38F382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38" t="10801" r="24800" b="5202"/>
          <a:stretch/>
        </p:blipFill>
        <p:spPr>
          <a:xfrm>
            <a:off x="485552" y="1419622"/>
            <a:ext cx="3944740" cy="35326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061967-229C-482A-B2B2-9B1212371B33}"/>
              </a:ext>
            </a:extLst>
          </p:cNvPr>
          <p:cNvSpPr txBox="1"/>
          <p:nvPr/>
        </p:nvSpPr>
        <p:spPr>
          <a:xfrm>
            <a:off x="4430292" y="4227934"/>
            <a:ext cx="4857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https://myexport.exportcenter.ru/events/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2803B3-6EDE-4EEC-B8CC-4EAD558CFFA9}"/>
              </a:ext>
            </a:extLst>
          </p:cNvPr>
          <p:cNvSpPr txBox="1"/>
          <p:nvPr/>
        </p:nvSpPr>
        <p:spPr>
          <a:xfrm>
            <a:off x="4721672" y="1532438"/>
            <a:ext cx="39103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На платформе 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МОЙ ЭКСПОРТ 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сейчас открыта регистрация на 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мероприятия 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2022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года,  </a:t>
            </a:r>
          </a:p>
          <a:p>
            <a:pPr algn="just"/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в том числе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бизнес-миссии РЭЦ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международные выставки </a:t>
            </a:r>
          </a:p>
        </p:txBody>
      </p:sp>
    </p:spTree>
    <p:extLst>
      <p:ext uri="{BB962C8B-B14F-4D97-AF65-F5344CB8AC3E}">
        <p14:creationId xmlns:p14="http://schemas.microsoft.com/office/powerpoint/2010/main" val="1805327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2" name="Прямая соединительная линия 271"/>
          <p:cNvCxnSpPr/>
          <p:nvPr/>
        </p:nvCxnSpPr>
        <p:spPr>
          <a:xfrm flipV="1">
            <a:off x="1612147" y="3337986"/>
            <a:ext cx="7158954" cy="21544"/>
          </a:xfrm>
          <a:prstGeom prst="line">
            <a:avLst/>
          </a:prstGeom>
          <a:ln w="3175">
            <a:solidFill>
              <a:srgbClr val="0099C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7" name="Group 4"/>
          <p:cNvGrpSpPr/>
          <p:nvPr/>
        </p:nvGrpSpPr>
        <p:grpSpPr>
          <a:xfrm>
            <a:off x="7659107" y="3026036"/>
            <a:ext cx="1340205" cy="1410453"/>
            <a:chOff x="3904296" y="3999504"/>
            <a:chExt cx="1786940" cy="1880604"/>
          </a:xfrm>
        </p:grpSpPr>
        <p:grpSp>
          <p:nvGrpSpPr>
            <p:cNvPr id="248" name="Group 33"/>
            <p:cNvGrpSpPr/>
            <p:nvPr/>
          </p:nvGrpSpPr>
          <p:grpSpPr>
            <a:xfrm flipV="1">
              <a:off x="3904296" y="3999504"/>
              <a:ext cx="1786940" cy="1880604"/>
              <a:chOff x="1128118" y="1654163"/>
              <a:chExt cx="1786940" cy="1880604"/>
            </a:xfrm>
          </p:grpSpPr>
          <p:sp>
            <p:nvSpPr>
              <p:cNvPr id="256" name="Bent Arrow 34"/>
              <p:cNvSpPr/>
              <p:nvPr/>
            </p:nvSpPr>
            <p:spPr>
              <a:xfrm rot="5400000" flipH="1">
                <a:off x="1210146" y="2064271"/>
                <a:ext cx="1388468" cy="1552523"/>
              </a:xfrm>
              <a:prstGeom prst="bentArrow">
                <a:avLst>
                  <a:gd name="adj1" fmla="val 25000"/>
                  <a:gd name="adj2" fmla="val 602"/>
                  <a:gd name="adj3" fmla="val 0"/>
                  <a:gd name="adj4" fmla="val 20029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Oval 35"/>
              <p:cNvSpPr/>
              <p:nvPr/>
            </p:nvSpPr>
            <p:spPr>
              <a:xfrm>
                <a:off x="2422925" y="1654163"/>
                <a:ext cx="492133" cy="492133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GB" sz="1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9" name="Group 13"/>
            <p:cNvGrpSpPr>
              <a:grpSpLocks noChangeAspect="1"/>
            </p:cNvGrpSpPr>
            <p:nvPr/>
          </p:nvGrpSpPr>
          <p:grpSpPr bwMode="auto">
            <a:xfrm>
              <a:off x="5497017" y="5767689"/>
              <a:ext cx="69545" cy="39816"/>
              <a:chOff x="4268" y="3451"/>
              <a:chExt cx="793" cy="454"/>
            </a:xfrm>
            <a:solidFill>
              <a:srgbClr val="1AB49C"/>
            </a:solidFill>
          </p:grpSpPr>
          <p:sp>
            <p:nvSpPr>
              <p:cNvPr id="250" name="Freeform 14"/>
              <p:cNvSpPr>
                <a:spLocks noEditPoints="1"/>
              </p:cNvSpPr>
              <p:nvPr/>
            </p:nvSpPr>
            <p:spPr bwMode="auto">
              <a:xfrm>
                <a:off x="4703" y="3498"/>
                <a:ext cx="358" cy="407"/>
              </a:xfrm>
              <a:custGeom>
                <a:avLst/>
                <a:gdLst>
                  <a:gd name="T0" fmla="*/ 0 w 151"/>
                  <a:gd name="T1" fmla="*/ 0 h 172"/>
                  <a:gd name="T2" fmla="*/ 0 w 151"/>
                  <a:gd name="T3" fmla="*/ 96 h 172"/>
                  <a:gd name="T4" fmla="*/ 75 w 151"/>
                  <a:gd name="T5" fmla="*/ 172 h 172"/>
                  <a:gd name="T6" fmla="*/ 76 w 151"/>
                  <a:gd name="T7" fmla="*/ 172 h 172"/>
                  <a:gd name="T8" fmla="*/ 151 w 151"/>
                  <a:gd name="T9" fmla="*/ 96 h 172"/>
                  <a:gd name="T10" fmla="*/ 150 w 151"/>
                  <a:gd name="T11" fmla="*/ 0 h 172"/>
                  <a:gd name="T12" fmla="*/ 0 w 151"/>
                  <a:gd name="T13" fmla="*/ 0 h 172"/>
                  <a:gd name="T14" fmla="*/ 0 w 151"/>
                  <a:gd name="T15" fmla="*/ 0 h 172"/>
                  <a:gd name="T16" fmla="*/ 0 w 151"/>
                  <a:gd name="T17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172">
                    <a:moveTo>
                      <a:pt x="0" y="0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138"/>
                      <a:pt x="34" y="172"/>
                      <a:pt x="75" y="172"/>
                    </a:cubicBezTo>
                    <a:cubicBezTo>
                      <a:pt x="76" y="172"/>
                      <a:pt x="76" y="172"/>
                      <a:pt x="76" y="172"/>
                    </a:cubicBezTo>
                    <a:cubicBezTo>
                      <a:pt x="117" y="171"/>
                      <a:pt x="151" y="138"/>
                      <a:pt x="151" y="96"/>
                    </a:cubicBezTo>
                    <a:cubicBezTo>
                      <a:pt x="150" y="0"/>
                      <a:pt x="150" y="0"/>
                      <a:pt x="150" y="0"/>
                    </a:cubicBezTo>
                    <a:lnTo>
                      <a:pt x="0" y="0"/>
                    </a:ln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00B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15"/>
              <p:cNvSpPr>
                <a:spLocks noEditPoints="1"/>
              </p:cNvSpPr>
              <p:nvPr/>
            </p:nvSpPr>
            <p:spPr bwMode="auto">
              <a:xfrm>
                <a:off x="4268" y="3451"/>
                <a:ext cx="355" cy="454"/>
              </a:xfrm>
              <a:custGeom>
                <a:avLst/>
                <a:gdLst>
                  <a:gd name="T0" fmla="*/ 0 w 150"/>
                  <a:gd name="T1" fmla="*/ 0 h 192"/>
                  <a:gd name="T2" fmla="*/ 0 w 150"/>
                  <a:gd name="T3" fmla="*/ 116 h 192"/>
                  <a:gd name="T4" fmla="*/ 75 w 150"/>
                  <a:gd name="T5" fmla="*/ 192 h 192"/>
                  <a:gd name="T6" fmla="*/ 75 w 150"/>
                  <a:gd name="T7" fmla="*/ 192 h 192"/>
                  <a:gd name="T8" fmla="*/ 150 w 150"/>
                  <a:gd name="T9" fmla="*/ 116 h 192"/>
                  <a:gd name="T10" fmla="*/ 150 w 150"/>
                  <a:gd name="T11" fmla="*/ 20 h 192"/>
                  <a:gd name="T12" fmla="*/ 54 w 150"/>
                  <a:gd name="T13" fmla="*/ 20 h 192"/>
                  <a:gd name="T14" fmla="*/ 0 w 150"/>
                  <a:gd name="T15" fmla="*/ 0 h 192"/>
                  <a:gd name="T16" fmla="*/ 0 w 150"/>
                  <a:gd name="T17" fmla="*/ 0 h 192"/>
                  <a:gd name="T18" fmla="*/ 0 w 150"/>
                  <a:gd name="T19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92">
                    <a:moveTo>
                      <a:pt x="0" y="0"/>
                    </a:move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58"/>
                      <a:pt x="33" y="192"/>
                      <a:pt x="75" y="192"/>
                    </a:cubicBezTo>
                    <a:cubicBezTo>
                      <a:pt x="75" y="192"/>
                      <a:pt x="75" y="192"/>
                      <a:pt x="75" y="192"/>
                    </a:cubicBezTo>
                    <a:cubicBezTo>
                      <a:pt x="116" y="192"/>
                      <a:pt x="150" y="158"/>
                      <a:pt x="150" y="116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34" y="20"/>
                      <a:pt x="15" y="13"/>
                      <a:pt x="0" y="0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00B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37" name="Group 33"/>
          <p:cNvGrpSpPr/>
          <p:nvPr/>
        </p:nvGrpSpPr>
        <p:grpSpPr>
          <a:xfrm flipV="1">
            <a:off x="6149630" y="3026873"/>
            <a:ext cx="1340205" cy="1410453"/>
            <a:chOff x="1128118" y="1654163"/>
            <a:chExt cx="1786940" cy="1880604"/>
          </a:xfrm>
        </p:grpSpPr>
        <p:sp>
          <p:nvSpPr>
            <p:cNvPr id="245" name="Bent Arrow 34"/>
            <p:cNvSpPr/>
            <p:nvPr/>
          </p:nvSpPr>
          <p:spPr>
            <a:xfrm rot="5400000" flipH="1">
              <a:off x="1210146" y="2064271"/>
              <a:ext cx="1388468" cy="1552523"/>
            </a:xfrm>
            <a:prstGeom prst="bentArrow">
              <a:avLst>
                <a:gd name="adj1" fmla="val 25000"/>
                <a:gd name="adj2" fmla="val 602"/>
                <a:gd name="adj3" fmla="val 0"/>
                <a:gd name="adj4" fmla="val 2002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246" name="Oval 35"/>
            <p:cNvSpPr/>
            <p:nvPr/>
          </p:nvSpPr>
          <p:spPr>
            <a:xfrm>
              <a:off x="2422925" y="1654163"/>
              <a:ext cx="492133" cy="492133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GB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25" name="Group 4"/>
          <p:cNvGrpSpPr/>
          <p:nvPr/>
        </p:nvGrpSpPr>
        <p:grpSpPr>
          <a:xfrm>
            <a:off x="4506050" y="3026420"/>
            <a:ext cx="1340205" cy="1410453"/>
            <a:chOff x="3904296" y="3999504"/>
            <a:chExt cx="1786940" cy="1880604"/>
          </a:xfrm>
        </p:grpSpPr>
        <p:grpSp>
          <p:nvGrpSpPr>
            <p:cNvPr id="226" name="Group 33"/>
            <p:cNvGrpSpPr/>
            <p:nvPr/>
          </p:nvGrpSpPr>
          <p:grpSpPr>
            <a:xfrm flipV="1">
              <a:off x="3904296" y="3999504"/>
              <a:ext cx="1786940" cy="1880604"/>
              <a:chOff x="1128118" y="1654163"/>
              <a:chExt cx="1786940" cy="1880604"/>
            </a:xfrm>
          </p:grpSpPr>
          <p:sp>
            <p:nvSpPr>
              <p:cNvPr id="234" name="Bent Arrow 34"/>
              <p:cNvSpPr/>
              <p:nvPr/>
            </p:nvSpPr>
            <p:spPr>
              <a:xfrm rot="5400000" flipH="1">
                <a:off x="1210146" y="2064271"/>
                <a:ext cx="1388468" cy="1552523"/>
              </a:xfrm>
              <a:prstGeom prst="bentArrow">
                <a:avLst>
                  <a:gd name="adj1" fmla="val 25000"/>
                  <a:gd name="adj2" fmla="val 602"/>
                  <a:gd name="adj3" fmla="val 0"/>
                  <a:gd name="adj4" fmla="val 20029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Oval 35"/>
              <p:cNvSpPr/>
              <p:nvPr/>
            </p:nvSpPr>
            <p:spPr>
              <a:xfrm>
                <a:off x="2422925" y="1654163"/>
                <a:ext cx="492133" cy="492133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GB" sz="1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27" name="Group 13"/>
            <p:cNvGrpSpPr>
              <a:grpSpLocks noChangeAspect="1"/>
            </p:cNvGrpSpPr>
            <p:nvPr/>
          </p:nvGrpSpPr>
          <p:grpSpPr bwMode="auto">
            <a:xfrm>
              <a:off x="5332057" y="5501430"/>
              <a:ext cx="255030" cy="306071"/>
              <a:chOff x="2387" y="415"/>
              <a:chExt cx="2908" cy="3490"/>
            </a:xfrm>
            <a:solidFill>
              <a:srgbClr val="1AB49C"/>
            </a:solidFill>
          </p:grpSpPr>
          <p:sp>
            <p:nvSpPr>
              <p:cNvPr id="228" name="Freeform 14"/>
              <p:cNvSpPr>
                <a:spLocks noEditPoints="1"/>
              </p:cNvSpPr>
              <p:nvPr/>
            </p:nvSpPr>
            <p:spPr bwMode="auto">
              <a:xfrm>
                <a:off x="4703" y="3498"/>
                <a:ext cx="358" cy="407"/>
              </a:xfrm>
              <a:custGeom>
                <a:avLst/>
                <a:gdLst>
                  <a:gd name="T0" fmla="*/ 0 w 151"/>
                  <a:gd name="T1" fmla="*/ 0 h 172"/>
                  <a:gd name="T2" fmla="*/ 0 w 151"/>
                  <a:gd name="T3" fmla="*/ 96 h 172"/>
                  <a:gd name="T4" fmla="*/ 75 w 151"/>
                  <a:gd name="T5" fmla="*/ 172 h 172"/>
                  <a:gd name="T6" fmla="*/ 76 w 151"/>
                  <a:gd name="T7" fmla="*/ 172 h 172"/>
                  <a:gd name="T8" fmla="*/ 151 w 151"/>
                  <a:gd name="T9" fmla="*/ 96 h 172"/>
                  <a:gd name="T10" fmla="*/ 150 w 151"/>
                  <a:gd name="T11" fmla="*/ 0 h 172"/>
                  <a:gd name="T12" fmla="*/ 0 w 151"/>
                  <a:gd name="T13" fmla="*/ 0 h 172"/>
                  <a:gd name="T14" fmla="*/ 0 w 151"/>
                  <a:gd name="T15" fmla="*/ 0 h 172"/>
                  <a:gd name="T16" fmla="*/ 0 w 151"/>
                  <a:gd name="T17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172">
                    <a:moveTo>
                      <a:pt x="0" y="0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138"/>
                      <a:pt x="34" y="172"/>
                      <a:pt x="75" y="172"/>
                    </a:cubicBezTo>
                    <a:cubicBezTo>
                      <a:pt x="76" y="172"/>
                      <a:pt x="76" y="172"/>
                      <a:pt x="76" y="172"/>
                    </a:cubicBezTo>
                    <a:cubicBezTo>
                      <a:pt x="117" y="171"/>
                      <a:pt x="151" y="138"/>
                      <a:pt x="151" y="96"/>
                    </a:cubicBezTo>
                    <a:cubicBezTo>
                      <a:pt x="150" y="0"/>
                      <a:pt x="150" y="0"/>
                      <a:pt x="150" y="0"/>
                    </a:cubicBezTo>
                    <a:lnTo>
                      <a:pt x="0" y="0"/>
                    </a:ln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00B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15"/>
              <p:cNvSpPr>
                <a:spLocks noEditPoints="1"/>
              </p:cNvSpPr>
              <p:nvPr/>
            </p:nvSpPr>
            <p:spPr bwMode="auto">
              <a:xfrm>
                <a:off x="4268" y="3451"/>
                <a:ext cx="355" cy="454"/>
              </a:xfrm>
              <a:custGeom>
                <a:avLst/>
                <a:gdLst>
                  <a:gd name="T0" fmla="*/ 0 w 150"/>
                  <a:gd name="T1" fmla="*/ 0 h 192"/>
                  <a:gd name="T2" fmla="*/ 0 w 150"/>
                  <a:gd name="T3" fmla="*/ 116 h 192"/>
                  <a:gd name="T4" fmla="*/ 75 w 150"/>
                  <a:gd name="T5" fmla="*/ 192 h 192"/>
                  <a:gd name="T6" fmla="*/ 75 w 150"/>
                  <a:gd name="T7" fmla="*/ 192 h 192"/>
                  <a:gd name="T8" fmla="*/ 150 w 150"/>
                  <a:gd name="T9" fmla="*/ 116 h 192"/>
                  <a:gd name="T10" fmla="*/ 150 w 150"/>
                  <a:gd name="T11" fmla="*/ 20 h 192"/>
                  <a:gd name="T12" fmla="*/ 54 w 150"/>
                  <a:gd name="T13" fmla="*/ 20 h 192"/>
                  <a:gd name="T14" fmla="*/ 0 w 150"/>
                  <a:gd name="T15" fmla="*/ 0 h 192"/>
                  <a:gd name="T16" fmla="*/ 0 w 150"/>
                  <a:gd name="T17" fmla="*/ 0 h 192"/>
                  <a:gd name="T18" fmla="*/ 0 w 150"/>
                  <a:gd name="T19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92">
                    <a:moveTo>
                      <a:pt x="0" y="0"/>
                    </a:move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58"/>
                      <a:pt x="33" y="192"/>
                      <a:pt x="75" y="192"/>
                    </a:cubicBezTo>
                    <a:cubicBezTo>
                      <a:pt x="75" y="192"/>
                      <a:pt x="75" y="192"/>
                      <a:pt x="75" y="192"/>
                    </a:cubicBezTo>
                    <a:cubicBezTo>
                      <a:pt x="116" y="192"/>
                      <a:pt x="150" y="158"/>
                      <a:pt x="150" y="116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34" y="20"/>
                      <a:pt x="15" y="13"/>
                      <a:pt x="0" y="0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00B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16"/>
              <p:cNvSpPr>
                <a:spLocks noEditPoints="1"/>
              </p:cNvSpPr>
              <p:nvPr/>
            </p:nvSpPr>
            <p:spPr bwMode="auto">
              <a:xfrm>
                <a:off x="2477" y="415"/>
                <a:ext cx="616" cy="615"/>
              </a:xfrm>
              <a:custGeom>
                <a:avLst/>
                <a:gdLst>
                  <a:gd name="T0" fmla="*/ 260 w 260"/>
                  <a:gd name="T1" fmla="*/ 130 h 260"/>
                  <a:gd name="T2" fmla="*/ 130 w 260"/>
                  <a:gd name="T3" fmla="*/ 260 h 260"/>
                  <a:gd name="T4" fmla="*/ 0 w 260"/>
                  <a:gd name="T5" fmla="*/ 130 h 260"/>
                  <a:gd name="T6" fmla="*/ 130 w 260"/>
                  <a:gd name="T7" fmla="*/ 0 h 260"/>
                  <a:gd name="T8" fmla="*/ 260 w 260"/>
                  <a:gd name="T9" fmla="*/ 130 h 260"/>
                  <a:gd name="T10" fmla="*/ 260 w 260"/>
                  <a:gd name="T11" fmla="*/ 130 h 260"/>
                  <a:gd name="T12" fmla="*/ 260 w 260"/>
                  <a:gd name="T13" fmla="*/ 13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0" h="260">
                    <a:moveTo>
                      <a:pt x="260" y="130"/>
                    </a:moveTo>
                    <a:cubicBezTo>
                      <a:pt x="260" y="202"/>
                      <a:pt x="202" y="260"/>
                      <a:pt x="130" y="260"/>
                    </a:cubicBezTo>
                    <a:cubicBezTo>
                      <a:pt x="59" y="260"/>
                      <a:pt x="0" y="202"/>
                      <a:pt x="0" y="130"/>
                    </a:cubicBezTo>
                    <a:cubicBezTo>
                      <a:pt x="0" y="58"/>
                      <a:pt x="59" y="0"/>
                      <a:pt x="130" y="0"/>
                    </a:cubicBezTo>
                    <a:cubicBezTo>
                      <a:pt x="202" y="0"/>
                      <a:pt x="260" y="58"/>
                      <a:pt x="260" y="130"/>
                    </a:cubicBezTo>
                    <a:close/>
                    <a:moveTo>
                      <a:pt x="260" y="130"/>
                    </a:moveTo>
                    <a:cubicBezTo>
                      <a:pt x="260" y="130"/>
                      <a:pt x="260" y="130"/>
                      <a:pt x="260" y="130"/>
                    </a:cubicBezTo>
                  </a:path>
                </a:pathLst>
              </a:custGeom>
              <a:solidFill>
                <a:srgbClr val="00B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17"/>
              <p:cNvSpPr>
                <a:spLocks noEditPoints="1"/>
              </p:cNvSpPr>
              <p:nvPr/>
            </p:nvSpPr>
            <p:spPr bwMode="auto">
              <a:xfrm>
                <a:off x="2387" y="1134"/>
                <a:ext cx="1305" cy="2771"/>
              </a:xfrm>
              <a:custGeom>
                <a:avLst/>
                <a:gdLst>
                  <a:gd name="T0" fmla="*/ 492 w 551"/>
                  <a:gd name="T1" fmla="*/ 226 h 1171"/>
                  <a:gd name="T2" fmla="*/ 295 w 551"/>
                  <a:gd name="T3" fmla="*/ 202 h 1171"/>
                  <a:gd name="T4" fmla="*/ 167 w 551"/>
                  <a:gd name="T5" fmla="*/ 75 h 1171"/>
                  <a:gd name="T6" fmla="*/ 289 w 551"/>
                  <a:gd name="T7" fmla="*/ 139 h 1171"/>
                  <a:gd name="T8" fmla="*/ 334 w 551"/>
                  <a:gd name="T9" fmla="*/ 144 h 1171"/>
                  <a:gd name="T10" fmla="*/ 334 w 551"/>
                  <a:gd name="T11" fmla="*/ 88 h 1171"/>
                  <a:gd name="T12" fmla="*/ 246 w 551"/>
                  <a:gd name="T13" fmla="*/ 0 h 1171"/>
                  <a:gd name="T14" fmla="*/ 89 w 551"/>
                  <a:gd name="T15" fmla="*/ 0 h 1171"/>
                  <a:gd name="T16" fmla="*/ 2 w 551"/>
                  <a:gd name="T17" fmla="*/ 88 h 1171"/>
                  <a:gd name="T18" fmla="*/ 0 w 551"/>
                  <a:gd name="T19" fmla="*/ 1095 h 1171"/>
                  <a:gd name="T20" fmla="*/ 75 w 551"/>
                  <a:gd name="T21" fmla="*/ 1171 h 1171"/>
                  <a:gd name="T22" fmla="*/ 75 w 551"/>
                  <a:gd name="T23" fmla="*/ 1171 h 1171"/>
                  <a:gd name="T24" fmla="*/ 151 w 551"/>
                  <a:gd name="T25" fmla="*/ 1095 h 1171"/>
                  <a:gd name="T26" fmla="*/ 152 w 551"/>
                  <a:gd name="T27" fmla="*/ 539 h 1171"/>
                  <a:gd name="T28" fmla="*/ 152 w 551"/>
                  <a:gd name="T29" fmla="*/ 539 h 1171"/>
                  <a:gd name="T30" fmla="*/ 185 w 551"/>
                  <a:gd name="T31" fmla="*/ 539 h 1171"/>
                  <a:gd name="T32" fmla="*/ 185 w 551"/>
                  <a:gd name="T33" fmla="*/ 1095 h 1171"/>
                  <a:gd name="T34" fmla="*/ 260 w 551"/>
                  <a:gd name="T35" fmla="*/ 1171 h 1171"/>
                  <a:gd name="T36" fmla="*/ 335 w 551"/>
                  <a:gd name="T37" fmla="*/ 1095 h 1171"/>
                  <a:gd name="T38" fmla="*/ 334 w 551"/>
                  <a:gd name="T39" fmla="*/ 396 h 1171"/>
                  <a:gd name="T40" fmla="*/ 252 w 551"/>
                  <a:gd name="T41" fmla="*/ 387 h 1171"/>
                  <a:gd name="T42" fmla="*/ 178 w 551"/>
                  <a:gd name="T43" fmla="*/ 351 h 1171"/>
                  <a:gd name="T44" fmla="*/ 78 w 551"/>
                  <a:gd name="T45" fmla="*/ 164 h 1171"/>
                  <a:gd name="T46" fmla="*/ 222 w 551"/>
                  <a:gd name="T47" fmla="*/ 307 h 1171"/>
                  <a:gd name="T48" fmla="*/ 259 w 551"/>
                  <a:gd name="T49" fmla="*/ 325 h 1171"/>
                  <a:gd name="T50" fmla="*/ 478 w 551"/>
                  <a:gd name="T51" fmla="*/ 350 h 1171"/>
                  <a:gd name="T52" fmla="*/ 547 w 551"/>
                  <a:gd name="T53" fmla="*/ 295 h 1171"/>
                  <a:gd name="T54" fmla="*/ 492 w 551"/>
                  <a:gd name="T55" fmla="*/ 226 h 1171"/>
                  <a:gd name="T56" fmla="*/ 492 w 551"/>
                  <a:gd name="T57" fmla="*/ 226 h 1171"/>
                  <a:gd name="T58" fmla="*/ 492 w 551"/>
                  <a:gd name="T59" fmla="*/ 226 h 1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51" h="1171">
                    <a:moveTo>
                      <a:pt x="492" y="226"/>
                    </a:moveTo>
                    <a:cubicBezTo>
                      <a:pt x="295" y="202"/>
                      <a:pt x="295" y="202"/>
                      <a:pt x="295" y="202"/>
                    </a:cubicBezTo>
                    <a:cubicBezTo>
                      <a:pt x="167" y="75"/>
                      <a:pt x="167" y="75"/>
                      <a:pt x="167" y="75"/>
                    </a:cubicBezTo>
                    <a:cubicBezTo>
                      <a:pt x="289" y="139"/>
                      <a:pt x="289" y="139"/>
                      <a:pt x="289" y="139"/>
                    </a:cubicBezTo>
                    <a:cubicBezTo>
                      <a:pt x="334" y="144"/>
                      <a:pt x="334" y="144"/>
                      <a:pt x="334" y="144"/>
                    </a:cubicBezTo>
                    <a:cubicBezTo>
                      <a:pt x="334" y="88"/>
                      <a:pt x="334" y="88"/>
                      <a:pt x="334" y="88"/>
                    </a:cubicBezTo>
                    <a:cubicBezTo>
                      <a:pt x="334" y="40"/>
                      <a:pt x="294" y="0"/>
                      <a:pt x="246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41" y="0"/>
                      <a:pt x="2" y="40"/>
                      <a:pt x="2" y="88"/>
                    </a:cubicBezTo>
                    <a:cubicBezTo>
                      <a:pt x="0" y="1095"/>
                      <a:pt x="0" y="1095"/>
                      <a:pt x="0" y="1095"/>
                    </a:cubicBezTo>
                    <a:cubicBezTo>
                      <a:pt x="0" y="1137"/>
                      <a:pt x="33" y="1170"/>
                      <a:pt x="75" y="1171"/>
                    </a:cubicBezTo>
                    <a:cubicBezTo>
                      <a:pt x="75" y="1171"/>
                      <a:pt x="75" y="1171"/>
                      <a:pt x="75" y="1171"/>
                    </a:cubicBezTo>
                    <a:cubicBezTo>
                      <a:pt x="117" y="1171"/>
                      <a:pt x="150" y="1137"/>
                      <a:pt x="151" y="1095"/>
                    </a:cubicBezTo>
                    <a:cubicBezTo>
                      <a:pt x="152" y="539"/>
                      <a:pt x="152" y="539"/>
                      <a:pt x="152" y="539"/>
                    </a:cubicBezTo>
                    <a:cubicBezTo>
                      <a:pt x="152" y="539"/>
                      <a:pt x="152" y="539"/>
                      <a:pt x="152" y="539"/>
                    </a:cubicBezTo>
                    <a:cubicBezTo>
                      <a:pt x="185" y="539"/>
                      <a:pt x="185" y="539"/>
                      <a:pt x="185" y="539"/>
                    </a:cubicBezTo>
                    <a:cubicBezTo>
                      <a:pt x="185" y="1095"/>
                      <a:pt x="185" y="1095"/>
                      <a:pt x="185" y="1095"/>
                    </a:cubicBezTo>
                    <a:cubicBezTo>
                      <a:pt x="185" y="1137"/>
                      <a:pt x="218" y="1171"/>
                      <a:pt x="260" y="1171"/>
                    </a:cubicBezTo>
                    <a:cubicBezTo>
                      <a:pt x="301" y="1171"/>
                      <a:pt x="335" y="1137"/>
                      <a:pt x="335" y="1095"/>
                    </a:cubicBezTo>
                    <a:cubicBezTo>
                      <a:pt x="335" y="426"/>
                      <a:pt x="334" y="396"/>
                      <a:pt x="334" y="396"/>
                    </a:cubicBezTo>
                    <a:cubicBezTo>
                      <a:pt x="252" y="387"/>
                      <a:pt x="252" y="387"/>
                      <a:pt x="252" y="387"/>
                    </a:cubicBezTo>
                    <a:cubicBezTo>
                      <a:pt x="227" y="384"/>
                      <a:pt x="196" y="385"/>
                      <a:pt x="178" y="351"/>
                    </a:cubicBezTo>
                    <a:cubicBezTo>
                      <a:pt x="78" y="164"/>
                      <a:pt x="78" y="164"/>
                      <a:pt x="78" y="164"/>
                    </a:cubicBezTo>
                    <a:cubicBezTo>
                      <a:pt x="222" y="307"/>
                      <a:pt x="222" y="307"/>
                      <a:pt x="222" y="307"/>
                    </a:cubicBezTo>
                    <a:cubicBezTo>
                      <a:pt x="232" y="317"/>
                      <a:pt x="245" y="323"/>
                      <a:pt x="259" y="325"/>
                    </a:cubicBezTo>
                    <a:cubicBezTo>
                      <a:pt x="478" y="350"/>
                      <a:pt x="478" y="350"/>
                      <a:pt x="478" y="350"/>
                    </a:cubicBezTo>
                    <a:cubicBezTo>
                      <a:pt x="512" y="354"/>
                      <a:pt x="543" y="330"/>
                      <a:pt x="547" y="295"/>
                    </a:cubicBezTo>
                    <a:cubicBezTo>
                      <a:pt x="551" y="261"/>
                      <a:pt x="527" y="230"/>
                      <a:pt x="492" y="226"/>
                    </a:cubicBezTo>
                    <a:close/>
                    <a:moveTo>
                      <a:pt x="492" y="226"/>
                    </a:moveTo>
                    <a:cubicBezTo>
                      <a:pt x="492" y="226"/>
                      <a:pt x="492" y="226"/>
                      <a:pt x="492" y="226"/>
                    </a:cubicBezTo>
                  </a:path>
                </a:pathLst>
              </a:custGeom>
              <a:solidFill>
                <a:srgbClr val="00B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18"/>
              <p:cNvSpPr>
                <a:spLocks noEditPoints="1"/>
              </p:cNvSpPr>
              <p:nvPr/>
            </p:nvSpPr>
            <p:spPr bwMode="auto">
              <a:xfrm>
                <a:off x="4353" y="415"/>
                <a:ext cx="616" cy="615"/>
              </a:xfrm>
              <a:custGeom>
                <a:avLst/>
                <a:gdLst>
                  <a:gd name="T0" fmla="*/ 260 w 260"/>
                  <a:gd name="T1" fmla="*/ 130 h 260"/>
                  <a:gd name="T2" fmla="*/ 130 w 260"/>
                  <a:gd name="T3" fmla="*/ 260 h 260"/>
                  <a:gd name="T4" fmla="*/ 0 w 260"/>
                  <a:gd name="T5" fmla="*/ 130 h 260"/>
                  <a:gd name="T6" fmla="*/ 130 w 260"/>
                  <a:gd name="T7" fmla="*/ 0 h 260"/>
                  <a:gd name="T8" fmla="*/ 260 w 260"/>
                  <a:gd name="T9" fmla="*/ 130 h 260"/>
                  <a:gd name="T10" fmla="*/ 260 w 260"/>
                  <a:gd name="T11" fmla="*/ 130 h 260"/>
                  <a:gd name="T12" fmla="*/ 260 w 260"/>
                  <a:gd name="T13" fmla="*/ 13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0" h="260">
                    <a:moveTo>
                      <a:pt x="260" y="130"/>
                    </a:moveTo>
                    <a:cubicBezTo>
                      <a:pt x="260" y="202"/>
                      <a:pt x="202" y="260"/>
                      <a:pt x="130" y="260"/>
                    </a:cubicBezTo>
                    <a:cubicBezTo>
                      <a:pt x="59" y="260"/>
                      <a:pt x="0" y="202"/>
                      <a:pt x="0" y="130"/>
                    </a:cubicBezTo>
                    <a:cubicBezTo>
                      <a:pt x="0" y="58"/>
                      <a:pt x="59" y="0"/>
                      <a:pt x="130" y="0"/>
                    </a:cubicBezTo>
                    <a:cubicBezTo>
                      <a:pt x="202" y="0"/>
                      <a:pt x="260" y="58"/>
                      <a:pt x="260" y="130"/>
                    </a:cubicBezTo>
                    <a:close/>
                    <a:moveTo>
                      <a:pt x="260" y="130"/>
                    </a:moveTo>
                    <a:cubicBezTo>
                      <a:pt x="260" y="130"/>
                      <a:pt x="260" y="130"/>
                      <a:pt x="260" y="130"/>
                    </a:cubicBezTo>
                  </a:path>
                </a:pathLst>
              </a:custGeom>
              <a:solidFill>
                <a:srgbClr val="00B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19"/>
              <p:cNvSpPr>
                <a:spLocks noEditPoints="1"/>
              </p:cNvSpPr>
              <p:nvPr/>
            </p:nvSpPr>
            <p:spPr bwMode="auto">
              <a:xfrm>
                <a:off x="3716" y="1134"/>
                <a:ext cx="1579" cy="2234"/>
              </a:xfrm>
              <a:custGeom>
                <a:avLst/>
                <a:gdLst>
                  <a:gd name="T0" fmla="*/ 634 w 667"/>
                  <a:gd name="T1" fmla="*/ 660 h 944"/>
                  <a:gd name="T2" fmla="*/ 568 w 667"/>
                  <a:gd name="T3" fmla="*/ 660 h 944"/>
                  <a:gd name="T4" fmla="*/ 568 w 667"/>
                  <a:gd name="T5" fmla="*/ 567 h 944"/>
                  <a:gd name="T6" fmla="*/ 536 w 667"/>
                  <a:gd name="T7" fmla="*/ 535 h 944"/>
                  <a:gd name="T8" fmla="*/ 526 w 667"/>
                  <a:gd name="T9" fmla="*/ 535 h 944"/>
                  <a:gd name="T10" fmla="*/ 557 w 667"/>
                  <a:gd name="T11" fmla="*/ 339 h 944"/>
                  <a:gd name="T12" fmla="*/ 554 w 667"/>
                  <a:gd name="T13" fmla="*/ 309 h 944"/>
                  <a:gd name="T14" fmla="*/ 480 w 667"/>
                  <a:gd name="T15" fmla="*/ 99 h 944"/>
                  <a:gd name="T16" fmla="*/ 485 w 667"/>
                  <a:gd name="T17" fmla="*/ 105 h 944"/>
                  <a:gd name="T18" fmla="*/ 566 w 667"/>
                  <a:gd name="T19" fmla="*/ 227 h 944"/>
                  <a:gd name="T20" fmla="*/ 566 w 667"/>
                  <a:gd name="T21" fmla="*/ 88 h 944"/>
                  <a:gd name="T22" fmla="*/ 478 w 667"/>
                  <a:gd name="T23" fmla="*/ 0 h 944"/>
                  <a:gd name="T24" fmla="*/ 322 w 667"/>
                  <a:gd name="T25" fmla="*/ 0 h 944"/>
                  <a:gd name="T26" fmla="*/ 234 w 667"/>
                  <a:gd name="T27" fmla="*/ 88 h 944"/>
                  <a:gd name="T28" fmla="*/ 234 w 667"/>
                  <a:gd name="T29" fmla="*/ 111 h 944"/>
                  <a:gd name="T30" fmla="*/ 33 w 667"/>
                  <a:gd name="T31" fmla="*/ 225 h 944"/>
                  <a:gd name="T32" fmla="*/ 49 w 667"/>
                  <a:gd name="T33" fmla="*/ 303 h 944"/>
                  <a:gd name="T34" fmla="*/ 0 w 667"/>
                  <a:gd name="T35" fmla="*/ 388 h 944"/>
                  <a:gd name="T36" fmla="*/ 9 w 667"/>
                  <a:gd name="T37" fmla="*/ 384 h 944"/>
                  <a:gd name="T38" fmla="*/ 234 w 667"/>
                  <a:gd name="T39" fmla="*/ 255 h 944"/>
                  <a:gd name="T40" fmla="*/ 233 w 667"/>
                  <a:gd name="T41" fmla="*/ 624 h 944"/>
                  <a:gd name="T42" fmla="*/ 299 w 667"/>
                  <a:gd name="T43" fmla="*/ 605 h 944"/>
                  <a:gd name="T44" fmla="*/ 299 w 667"/>
                  <a:gd name="T45" fmla="*/ 567 h 944"/>
                  <a:gd name="T46" fmla="*/ 348 w 667"/>
                  <a:gd name="T47" fmla="*/ 488 h 944"/>
                  <a:gd name="T48" fmla="*/ 377 w 667"/>
                  <a:gd name="T49" fmla="*/ 310 h 944"/>
                  <a:gd name="T50" fmla="*/ 365 w 667"/>
                  <a:gd name="T51" fmla="*/ 180 h 944"/>
                  <a:gd name="T52" fmla="*/ 362 w 667"/>
                  <a:gd name="T53" fmla="*/ 141 h 944"/>
                  <a:gd name="T54" fmla="*/ 431 w 667"/>
                  <a:gd name="T55" fmla="*/ 335 h 944"/>
                  <a:gd name="T56" fmla="*/ 399 w 667"/>
                  <a:gd name="T57" fmla="*/ 535 h 944"/>
                  <a:gd name="T58" fmla="*/ 385 w 667"/>
                  <a:gd name="T59" fmla="*/ 535 h 944"/>
                  <a:gd name="T60" fmla="*/ 353 w 667"/>
                  <a:gd name="T61" fmla="*/ 567 h 944"/>
                  <a:gd name="T62" fmla="*/ 353 w 667"/>
                  <a:gd name="T63" fmla="*/ 660 h 944"/>
                  <a:gd name="T64" fmla="*/ 287 w 667"/>
                  <a:gd name="T65" fmla="*/ 660 h 944"/>
                  <a:gd name="T66" fmla="*/ 254 w 667"/>
                  <a:gd name="T67" fmla="*/ 693 h 944"/>
                  <a:gd name="T68" fmla="*/ 254 w 667"/>
                  <a:gd name="T69" fmla="*/ 911 h 944"/>
                  <a:gd name="T70" fmla="*/ 287 w 667"/>
                  <a:gd name="T71" fmla="*/ 944 h 944"/>
                  <a:gd name="T72" fmla="*/ 634 w 667"/>
                  <a:gd name="T73" fmla="*/ 944 h 944"/>
                  <a:gd name="T74" fmla="*/ 667 w 667"/>
                  <a:gd name="T75" fmla="*/ 911 h 944"/>
                  <a:gd name="T76" fmla="*/ 667 w 667"/>
                  <a:gd name="T77" fmla="*/ 693 h 944"/>
                  <a:gd name="T78" fmla="*/ 634 w 667"/>
                  <a:gd name="T79" fmla="*/ 660 h 944"/>
                  <a:gd name="T80" fmla="*/ 449 w 667"/>
                  <a:gd name="T81" fmla="*/ 617 h 944"/>
                  <a:gd name="T82" fmla="*/ 459 w 667"/>
                  <a:gd name="T83" fmla="*/ 618 h 944"/>
                  <a:gd name="T84" fmla="*/ 497 w 667"/>
                  <a:gd name="T85" fmla="*/ 605 h 944"/>
                  <a:gd name="T86" fmla="*/ 504 w 667"/>
                  <a:gd name="T87" fmla="*/ 605 h 944"/>
                  <a:gd name="T88" fmla="*/ 504 w 667"/>
                  <a:gd name="T89" fmla="*/ 660 h 944"/>
                  <a:gd name="T90" fmla="*/ 417 w 667"/>
                  <a:gd name="T91" fmla="*/ 660 h 944"/>
                  <a:gd name="T92" fmla="*/ 417 w 667"/>
                  <a:gd name="T93" fmla="*/ 605 h 944"/>
                  <a:gd name="T94" fmla="*/ 421 w 667"/>
                  <a:gd name="T95" fmla="*/ 605 h 944"/>
                  <a:gd name="T96" fmla="*/ 449 w 667"/>
                  <a:gd name="T97" fmla="*/ 617 h 944"/>
                  <a:gd name="T98" fmla="*/ 449 w 667"/>
                  <a:gd name="T99" fmla="*/ 617 h 944"/>
                  <a:gd name="T100" fmla="*/ 449 w 667"/>
                  <a:gd name="T101" fmla="*/ 617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67" h="944">
                    <a:moveTo>
                      <a:pt x="634" y="660"/>
                    </a:moveTo>
                    <a:cubicBezTo>
                      <a:pt x="568" y="660"/>
                      <a:pt x="568" y="660"/>
                      <a:pt x="568" y="660"/>
                    </a:cubicBezTo>
                    <a:cubicBezTo>
                      <a:pt x="568" y="567"/>
                      <a:pt x="568" y="567"/>
                      <a:pt x="568" y="567"/>
                    </a:cubicBezTo>
                    <a:cubicBezTo>
                      <a:pt x="568" y="549"/>
                      <a:pt x="553" y="535"/>
                      <a:pt x="536" y="535"/>
                    </a:cubicBezTo>
                    <a:cubicBezTo>
                      <a:pt x="526" y="535"/>
                      <a:pt x="526" y="535"/>
                      <a:pt x="526" y="535"/>
                    </a:cubicBezTo>
                    <a:cubicBezTo>
                      <a:pt x="529" y="512"/>
                      <a:pt x="553" y="363"/>
                      <a:pt x="557" y="339"/>
                    </a:cubicBezTo>
                    <a:cubicBezTo>
                      <a:pt x="559" y="329"/>
                      <a:pt x="558" y="318"/>
                      <a:pt x="554" y="309"/>
                    </a:cubicBezTo>
                    <a:cubicBezTo>
                      <a:pt x="480" y="99"/>
                      <a:pt x="480" y="99"/>
                      <a:pt x="480" y="99"/>
                    </a:cubicBezTo>
                    <a:cubicBezTo>
                      <a:pt x="485" y="105"/>
                      <a:pt x="485" y="105"/>
                      <a:pt x="485" y="105"/>
                    </a:cubicBezTo>
                    <a:cubicBezTo>
                      <a:pt x="566" y="227"/>
                      <a:pt x="566" y="227"/>
                      <a:pt x="566" y="227"/>
                    </a:cubicBezTo>
                    <a:cubicBezTo>
                      <a:pt x="566" y="88"/>
                      <a:pt x="566" y="88"/>
                      <a:pt x="566" y="88"/>
                    </a:cubicBezTo>
                    <a:cubicBezTo>
                      <a:pt x="566" y="40"/>
                      <a:pt x="527" y="0"/>
                      <a:pt x="478" y="0"/>
                    </a:cubicBezTo>
                    <a:cubicBezTo>
                      <a:pt x="322" y="0"/>
                      <a:pt x="322" y="0"/>
                      <a:pt x="322" y="0"/>
                    </a:cubicBezTo>
                    <a:cubicBezTo>
                      <a:pt x="273" y="0"/>
                      <a:pt x="234" y="40"/>
                      <a:pt x="234" y="88"/>
                    </a:cubicBezTo>
                    <a:cubicBezTo>
                      <a:pt x="234" y="111"/>
                      <a:pt x="234" y="111"/>
                      <a:pt x="234" y="111"/>
                    </a:cubicBezTo>
                    <a:cubicBezTo>
                      <a:pt x="33" y="225"/>
                      <a:pt x="33" y="225"/>
                      <a:pt x="33" y="225"/>
                    </a:cubicBezTo>
                    <a:cubicBezTo>
                      <a:pt x="46" y="248"/>
                      <a:pt x="52" y="275"/>
                      <a:pt x="49" y="303"/>
                    </a:cubicBezTo>
                    <a:cubicBezTo>
                      <a:pt x="44" y="338"/>
                      <a:pt x="26" y="368"/>
                      <a:pt x="0" y="388"/>
                    </a:cubicBezTo>
                    <a:cubicBezTo>
                      <a:pt x="3" y="387"/>
                      <a:pt x="6" y="385"/>
                      <a:pt x="9" y="384"/>
                    </a:cubicBezTo>
                    <a:cubicBezTo>
                      <a:pt x="234" y="255"/>
                      <a:pt x="234" y="255"/>
                      <a:pt x="234" y="255"/>
                    </a:cubicBezTo>
                    <a:cubicBezTo>
                      <a:pt x="233" y="624"/>
                      <a:pt x="233" y="624"/>
                      <a:pt x="233" y="624"/>
                    </a:cubicBezTo>
                    <a:cubicBezTo>
                      <a:pt x="259" y="603"/>
                      <a:pt x="285" y="605"/>
                      <a:pt x="299" y="605"/>
                    </a:cubicBezTo>
                    <a:cubicBezTo>
                      <a:pt x="299" y="567"/>
                      <a:pt x="299" y="567"/>
                      <a:pt x="299" y="567"/>
                    </a:cubicBezTo>
                    <a:cubicBezTo>
                      <a:pt x="299" y="533"/>
                      <a:pt x="318" y="503"/>
                      <a:pt x="348" y="488"/>
                    </a:cubicBezTo>
                    <a:cubicBezTo>
                      <a:pt x="377" y="310"/>
                      <a:pt x="377" y="310"/>
                      <a:pt x="377" y="310"/>
                    </a:cubicBezTo>
                    <a:cubicBezTo>
                      <a:pt x="365" y="180"/>
                      <a:pt x="365" y="180"/>
                      <a:pt x="365" y="180"/>
                    </a:cubicBezTo>
                    <a:cubicBezTo>
                      <a:pt x="362" y="141"/>
                      <a:pt x="362" y="141"/>
                      <a:pt x="362" y="141"/>
                    </a:cubicBezTo>
                    <a:cubicBezTo>
                      <a:pt x="431" y="335"/>
                      <a:pt x="431" y="335"/>
                      <a:pt x="431" y="335"/>
                    </a:cubicBezTo>
                    <a:cubicBezTo>
                      <a:pt x="427" y="356"/>
                      <a:pt x="402" y="511"/>
                      <a:pt x="399" y="535"/>
                    </a:cubicBezTo>
                    <a:cubicBezTo>
                      <a:pt x="385" y="535"/>
                      <a:pt x="385" y="535"/>
                      <a:pt x="385" y="535"/>
                    </a:cubicBezTo>
                    <a:cubicBezTo>
                      <a:pt x="367" y="535"/>
                      <a:pt x="353" y="549"/>
                      <a:pt x="353" y="567"/>
                    </a:cubicBezTo>
                    <a:cubicBezTo>
                      <a:pt x="353" y="660"/>
                      <a:pt x="353" y="660"/>
                      <a:pt x="353" y="660"/>
                    </a:cubicBezTo>
                    <a:cubicBezTo>
                      <a:pt x="287" y="660"/>
                      <a:pt x="287" y="660"/>
                      <a:pt x="287" y="660"/>
                    </a:cubicBezTo>
                    <a:cubicBezTo>
                      <a:pt x="269" y="660"/>
                      <a:pt x="254" y="674"/>
                      <a:pt x="254" y="693"/>
                    </a:cubicBezTo>
                    <a:cubicBezTo>
                      <a:pt x="254" y="911"/>
                      <a:pt x="254" y="911"/>
                      <a:pt x="254" y="911"/>
                    </a:cubicBezTo>
                    <a:cubicBezTo>
                      <a:pt x="254" y="929"/>
                      <a:pt x="269" y="944"/>
                      <a:pt x="287" y="944"/>
                    </a:cubicBezTo>
                    <a:cubicBezTo>
                      <a:pt x="634" y="944"/>
                      <a:pt x="634" y="944"/>
                      <a:pt x="634" y="944"/>
                    </a:cubicBezTo>
                    <a:cubicBezTo>
                      <a:pt x="652" y="944"/>
                      <a:pt x="667" y="929"/>
                      <a:pt x="667" y="911"/>
                    </a:cubicBezTo>
                    <a:cubicBezTo>
                      <a:pt x="667" y="693"/>
                      <a:pt x="667" y="693"/>
                      <a:pt x="667" y="693"/>
                    </a:cubicBezTo>
                    <a:cubicBezTo>
                      <a:pt x="667" y="674"/>
                      <a:pt x="652" y="660"/>
                      <a:pt x="634" y="660"/>
                    </a:cubicBezTo>
                    <a:close/>
                    <a:moveTo>
                      <a:pt x="449" y="617"/>
                    </a:moveTo>
                    <a:cubicBezTo>
                      <a:pt x="452" y="618"/>
                      <a:pt x="456" y="618"/>
                      <a:pt x="459" y="618"/>
                    </a:cubicBezTo>
                    <a:cubicBezTo>
                      <a:pt x="473" y="618"/>
                      <a:pt x="486" y="613"/>
                      <a:pt x="497" y="605"/>
                    </a:cubicBezTo>
                    <a:cubicBezTo>
                      <a:pt x="504" y="605"/>
                      <a:pt x="504" y="605"/>
                      <a:pt x="504" y="605"/>
                    </a:cubicBezTo>
                    <a:cubicBezTo>
                      <a:pt x="504" y="660"/>
                      <a:pt x="504" y="660"/>
                      <a:pt x="504" y="660"/>
                    </a:cubicBezTo>
                    <a:cubicBezTo>
                      <a:pt x="417" y="660"/>
                      <a:pt x="417" y="660"/>
                      <a:pt x="417" y="660"/>
                    </a:cubicBezTo>
                    <a:cubicBezTo>
                      <a:pt x="417" y="605"/>
                      <a:pt x="417" y="605"/>
                      <a:pt x="417" y="605"/>
                    </a:cubicBezTo>
                    <a:cubicBezTo>
                      <a:pt x="421" y="605"/>
                      <a:pt x="421" y="605"/>
                      <a:pt x="421" y="605"/>
                    </a:cubicBezTo>
                    <a:cubicBezTo>
                      <a:pt x="429" y="611"/>
                      <a:pt x="438" y="616"/>
                      <a:pt x="449" y="617"/>
                    </a:cubicBezTo>
                    <a:close/>
                    <a:moveTo>
                      <a:pt x="449" y="617"/>
                    </a:moveTo>
                    <a:cubicBezTo>
                      <a:pt x="449" y="617"/>
                      <a:pt x="449" y="617"/>
                      <a:pt x="449" y="617"/>
                    </a:cubicBezTo>
                  </a:path>
                </a:pathLst>
              </a:custGeom>
              <a:solidFill>
                <a:srgbClr val="00B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95" name="Group 36"/>
          <p:cNvGrpSpPr/>
          <p:nvPr/>
        </p:nvGrpSpPr>
        <p:grpSpPr>
          <a:xfrm flipV="1">
            <a:off x="3087146" y="3026873"/>
            <a:ext cx="1340205" cy="1410453"/>
            <a:chOff x="1128118" y="1654163"/>
            <a:chExt cx="1786940" cy="1880604"/>
          </a:xfrm>
        </p:grpSpPr>
        <p:sp>
          <p:nvSpPr>
            <p:cNvPr id="404" name="Bent Arrow 37"/>
            <p:cNvSpPr/>
            <p:nvPr/>
          </p:nvSpPr>
          <p:spPr>
            <a:xfrm rot="5400000" flipH="1">
              <a:off x="1210146" y="2064271"/>
              <a:ext cx="1388468" cy="1552523"/>
            </a:xfrm>
            <a:prstGeom prst="bentArrow">
              <a:avLst>
                <a:gd name="adj1" fmla="val 25000"/>
                <a:gd name="adj2" fmla="val 602"/>
                <a:gd name="adj3" fmla="val 0"/>
                <a:gd name="adj4" fmla="val 2002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05" name="Oval 38"/>
            <p:cNvSpPr/>
            <p:nvPr/>
          </p:nvSpPr>
          <p:spPr>
            <a:xfrm>
              <a:off x="2422925" y="1654163"/>
              <a:ext cx="492133" cy="492133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GB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04" name="Group 33"/>
          <p:cNvGrpSpPr/>
          <p:nvPr/>
        </p:nvGrpSpPr>
        <p:grpSpPr>
          <a:xfrm flipV="1">
            <a:off x="1630493" y="3026036"/>
            <a:ext cx="1340205" cy="1410453"/>
            <a:chOff x="1128118" y="1654163"/>
            <a:chExt cx="1786940" cy="1880604"/>
          </a:xfrm>
        </p:grpSpPr>
        <p:sp>
          <p:nvSpPr>
            <p:cNvPr id="212" name="Bent Arrow 34"/>
            <p:cNvSpPr/>
            <p:nvPr/>
          </p:nvSpPr>
          <p:spPr>
            <a:xfrm rot="5400000" flipH="1">
              <a:off x="1210146" y="2064271"/>
              <a:ext cx="1388468" cy="1552523"/>
            </a:xfrm>
            <a:prstGeom prst="bentArrow">
              <a:avLst>
                <a:gd name="adj1" fmla="val 25000"/>
                <a:gd name="adj2" fmla="val 602"/>
                <a:gd name="adj3" fmla="val 0"/>
                <a:gd name="adj4" fmla="val 2002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213" name="Oval 35"/>
            <p:cNvSpPr/>
            <p:nvPr/>
          </p:nvSpPr>
          <p:spPr>
            <a:xfrm>
              <a:off x="2422925" y="1654163"/>
              <a:ext cx="492133" cy="492133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GB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92" name="Group 1"/>
          <p:cNvGrpSpPr/>
          <p:nvPr/>
        </p:nvGrpSpPr>
        <p:grpSpPr>
          <a:xfrm>
            <a:off x="6818357" y="1252664"/>
            <a:ext cx="1340205" cy="1410453"/>
            <a:chOff x="1128118" y="1682738"/>
            <a:chExt cx="1786940" cy="1880604"/>
          </a:xfrm>
        </p:grpSpPr>
        <p:grpSp>
          <p:nvGrpSpPr>
            <p:cNvPr id="193" name="Group 27"/>
            <p:cNvGrpSpPr/>
            <p:nvPr/>
          </p:nvGrpSpPr>
          <p:grpSpPr>
            <a:xfrm>
              <a:off x="1128118" y="1682738"/>
              <a:ext cx="1786940" cy="1880604"/>
              <a:chOff x="1128118" y="1654163"/>
              <a:chExt cx="1786940" cy="1880604"/>
            </a:xfrm>
          </p:grpSpPr>
          <p:sp>
            <p:nvSpPr>
              <p:cNvPr id="201" name="Bent Arrow 28"/>
              <p:cNvSpPr/>
              <p:nvPr/>
            </p:nvSpPr>
            <p:spPr>
              <a:xfrm rot="5400000" flipH="1">
                <a:off x="1210146" y="2064271"/>
                <a:ext cx="1388468" cy="1552523"/>
              </a:xfrm>
              <a:prstGeom prst="bentArrow">
                <a:avLst>
                  <a:gd name="adj1" fmla="val 25000"/>
                  <a:gd name="adj2" fmla="val 602"/>
                  <a:gd name="adj3" fmla="val 0"/>
                  <a:gd name="adj4" fmla="val 20029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Oval 29"/>
              <p:cNvSpPr/>
              <p:nvPr/>
            </p:nvSpPr>
            <p:spPr>
              <a:xfrm>
                <a:off x="2422925" y="1654163"/>
                <a:ext cx="492133" cy="492133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GB" sz="1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94" name="Group 4"/>
            <p:cNvGrpSpPr>
              <a:grpSpLocks noChangeAspect="1"/>
            </p:cNvGrpSpPr>
            <p:nvPr/>
          </p:nvGrpSpPr>
          <p:grpSpPr bwMode="auto">
            <a:xfrm>
              <a:off x="2536587" y="1779723"/>
              <a:ext cx="268974" cy="268974"/>
              <a:chOff x="2715" y="1033"/>
              <a:chExt cx="2252" cy="2252"/>
            </a:xfrm>
            <a:solidFill>
              <a:srgbClr val="1AB49C"/>
            </a:solidFill>
          </p:grpSpPr>
          <p:sp>
            <p:nvSpPr>
              <p:cNvPr id="195" name="Freeform 5"/>
              <p:cNvSpPr>
                <a:spLocks noEditPoints="1"/>
              </p:cNvSpPr>
              <p:nvPr/>
            </p:nvSpPr>
            <p:spPr bwMode="auto">
              <a:xfrm>
                <a:off x="3400" y="1033"/>
                <a:ext cx="882" cy="882"/>
              </a:xfrm>
              <a:custGeom>
                <a:avLst/>
                <a:gdLst>
                  <a:gd name="T0" fmla="*/ 186 w 372"/>
                  <a:gd name="T1" fmla="*/ 372 h 372"/>
                  <a:gd name="T2" fmla="*/ 372 w 372"/>
                  <a:gd name="T3" fmla="*/ 186 h 372"/>
                  <a:gd name="T4" fmla="*/ 186 w 372"/>
                  <a:gd name="T5" fmla="*/ 0 h 372"/>
                  <a:gd name="T6" fmla="*/ 0 w 372"/>
                  <a:gd name="T7" fmla="*/ 186 h 372"/>
                  <a:gd name="T8" fmla="*/ 186 w 372"/>
                  <a:gd name="T9" fmla="*/ 372 h 372"/>
                  <a:gd name="T10" fmla="*/ 96 w 372"/>
                  <a:gd name="T11" fmla="*/ 166 h 372"/>
                  <a:gd name="T12" fmla="*/ 136 w 372"/>
                  <a:gd name="T13" fmla="*/ 166 h 372"/>
                  <a:gd name="T14" fmla="*/ 163 w 372"/>
                  <a:gd name="T15" fmla="*/ 193 h 372"/>
                  <a:gd name="T16" fmla="*/ 236 w 372"/>
                  <a:gd name="T17" fmla="*/ 119 h 372"/>
                  <a:gd name="T18" fmla="*/ 276 w 372"/>
                  <a:gd name="T19" fmla="*/ 119 h 372"/>
                  <a:gd name="T20" fmla="*/ 276 w 372"/>
                  <a:gd name="T21" fmla="*/ 159 h 372"/>
                  <a:gd name="T22" fmla="*/ 183 w 372"/>
                  <a:gd name="T23" fmla="*/ 252 h 372"/>
                  <a:gd name="T24" fmla="*/ 163 w 372"/>
                  <a:gd name="T25" fmla="*/ 261 h 372"/>
                  <a:gd name="T26" fmla="*/ 143 w 372"/>
                  <a:gd name="T27" fmla="*/ 252 h 372"/>
                  <a:gd name="T28" fmla="*/ 96 w 372"/>
                  <a:gd name="T29" fmla="*/ 206 h 372"/>
                  <a:gd name="T30" fmla="*/ 96 w 372"/>
                  <a:gd name="T31" fmla="*/ 166 h 372"/>
                  <a:gd name="T32" fmla="*/ 96 w 372"/>
                  <a:gd name="T33" fmla="*/ 166 h 372"/>
                  <a:gd name="T34" fmla="*/ 96 w 372"/>
                  <a:gd name="T35" fmla="*/ 16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72" h="372">
                    <a:moveTo>
                      <a:pt x="186" y="372"/>
                    </a:moveTo>
                    <a:cubicBezTo>
                      <a:pt x="289" y="372"/>
                      <a:pt x="372" y="288"/>
                      <a:pt x="372" y="186"/>
                    </a:cubicBezTo>
                    <a:cubicBezTo>
                      <a:pt x="372" y="83"/>
                      <a:pt x="289" y="0"/>
                      <a:pt x="186" y="0"/>
                    </a:cubicBezTo>
                    <a:cubicBezTo>
                      <a:pt x="84" y="0"/>
                      <a:pt x="0" y="83"/>
                      <a:pt x="0" y="186"/>
                    </a:cubicBezTo>
                    <a:cubicBezTo>
                      <a:pt x="0" y="288"/>
                      <a:pt x="84" y="372"/>
                      <a:pt x="186" y="372"/>
                    </a:cubicBezTo>
                    <a:close/>
                    <a:moveTo>
                      <a:pt x="96" y="166"/>
                    </a:moveTo>
                    <a:cubicBezTo>
                      <a:pt x="107" y="155"/>
                      <a:pt x="125" y="155"/>
                      <a:pt x="136" y="166"/>
                    </a:cubicBezTo>
                    <a:cubicBezTo>
                      <a:pt x="163" y="193"/>
                      <a:pt x="163" y="193"/>
                      <a:pt x="163" y="193"/>
                    </a:cubicBezTo>
                    <a:cubicBezTo>
                      <a:pt x="236" y="119"/>
                      <a:pt x="236" y="119"/>
                      <a:pt x="236" y="119"/>
                    </a:cubicBezTo>
                    <a:cubicBezTo>
                      <a:pt x="247" y="108"/>
                      <a:pt x="265" y="108"/>
                      <a:pt x="276" y="119"/>
                    </a:cubicBezTo>
                    <a:cubicBezTo>
                      <a:pt x="287" y="130"/>
                      <a:pt x="287" y="148"/>
                      <a:pt x="276" y="159"/>
                    </a:cubicBezTo>
                    <a:cubicBezTo>
                      <a:pt x="183" y="252"/>
                      <a:pt x="183" y="252"/>
                      <a:pt x="183" y="252"/>
                    </a:cubicBezTo>
                    <a:cubicBezTo>
                      <a:pt x="177" y="258"/>
                      <a:pt x="170" y="261"/>
                      <a:pt x="163" y="261"/>
                    </a:cubicBezTo>
                    <a:cubicBezTo>
                      <a:pt x="156" y="261"/>
                      <a:pt x="148" y="258"/>
                      <a:pt x="143" y="252"/>
                    </a:cubicBezTo>
                    <a:cubicBezTo>
                      <a:pt x="96" y="206"/>
                      <a:pt x="96" y="206"/>
                      <a:pt x="96" y="206"/>
                    </a:cubicBezTo>
                    <a:cubicBezTo>
                      <a:pt x="85" y="195"/>
                      <a:pt x="85" y="177"/>
                      <a:pt x="96" y="166"/>
                    </a:cubicBezTo>
                    <a:close/>
                    <a:moveTo>
                      <a:pt x="96" y="166"/>
                    </a:moveTo>
                    <a:cubicBezTo>
                      <a:pt x="96" y="166"/>
                      <a:pt x="96" y="166"/>
                      <a:pt x="96" y="16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6"/>
              <p:cNvSpPr>
                <a:spLocks noEditPoints="1"/>
              </p:cNvSpPr>
              <p:nvPr/>
            </p:nvSpPr>
            <p:spPr bwMode="auto">
              <a:xfrm>
                <a:off x="2715" y="1159"/>
                <a:ext cx="519" cy="519"/>
              </a:xfrm>
              <a:custGeom>
                <a:avLst/>
                <a:gdLst>
                  <a:gd name="T0" fmla="*/ 109 w 219"/>
                  <a:gd name="T1" fmla="*/ 219 h 219"/>
                  <a:gd name="T2" fmla="*/ 219 w 219"/>
                  <a:gd name="T3" fmla="*/ 109 h 219"/>
                  <a:gd name="T4" fmla="*/ 109 w 219"/>
                  <a:gd name="T5" fmla="*/ 0 h 219"/>
                  <a:gd name="T6" fmla="*/ 0 w 219"/>
                  <a:gd name="T7" fmla="*/ 109 h 219"/>
                  <a:gd name="T8" fmla="*/ 109 w 219"/>
                  <a:gd name="T9" fmla="*/ 219 h 219"/>
                  <a:gd name="T10" fmla="*/ 109 w 219"/>
                  <a:gd name="T11" fmla="*/ 219 h 219"/>
                  <a:gd name="T12" fmla="*/ 109 w 219"/>
                  <a:gd name="T13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9" h="219">
                    <a:moveTo>
                      <a:pt x="109" y="219"/>
                    </a:moveTo>
                    <a:cubicBezTo>
                      <a:pt x="170" y="219"/>
                      <a:pt x="219" y="169"/>
                      <a:pt x="219" y="109"/>
                    </a:cubicBezTo>
                    <a:cubicBezTo>
                      <a:pt x="219" y="49"/>
                      <a:pt x="170" y="0"/>
                      <a:pt x="109" y="0"/>
                    </a:cubicBezTo>
                    <a:cubicBezTo>
                      <a:pt x="49" y="0"/>
                      <a:pt x="0" y="49"/>
                      <a:pt x="0" y="109"/>
                    </a:cubicBezTo>
                    <a:cubicBezTo>
                      <a:pt x="0" y="169"/>
                      <a:pt x="49" y="219"/>
                      <a:pt x="109" y="219"/>
                    </a:cubicBezTo>
                    <a:close/>
                    <a:moveTo>
                      <a:pt x="109" y="219"/>
                    </a:moveTo>
                    <a:cubicBezTo>
                      <a:pt x="109" y="219"/>
                      <a:pt x="109" y="219"/>
                      <a:pt x="109" y="21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7"/>
              <p:cNvSpPr>
                <a:spLocks noEditPoints="1"/>
              </p:cNvSpPr>
              <p:nvPr/>
            </p:nvSpPr>
            <p:spPr bwMode="auto">
              <a:xfrm>
                <a:off x="2741" y="1813"/>
                <a:ext cx="884" cy="1448"/>
              </a:xfrm>
              <a:custGeom>
                <a:avLst/>
                <a:gdLst>
                  <a:gd name="T0" fmla="*/ 0 w 373"/>
                  <a:gd name="T1" fmla="*/ 99 h 611"/>
                  <a:gd name="T2" fmla="*/ 0 w 373"/>
                  <a:gd name="T3" fmla="*/ 326 h 611"/>
                  <a:gd name="T4" fmla="*/ 94 w 373"/>
                  <a:gd name="T5" fmla="*/ 421 h 611"/>
                  <a:gd name="T6" fmla="*/ 217 w 373"/>
                  <a:gd name="T7" fmla="*/ 421 h 611"/>
                  <a:gd name="T8" fmla="*/ 217 w 373"/>
                  <a:gd name="T9" fmla="*/ 588 h 611"/>
                  <a:gd name="T10" fmla="*/ 240 w 373"/>
                  <a:gd name="T11" fmla="*/ 611 h 611"/>
                  <a:gd name="T12" fmla="*/ 349 w 373"/>
                  <a:gd name="T13" fmla="*/ 611 h 611"/>
                  <a:gd name="T14" fmla="*/ 373 w 373"/>
                  <a:gd name="T15" fmla="*/ 588 h 611"/>
                  <a:gd name="T16" fmla="*/ 373 w 373"/>
                  <a:gd name="T17" fmla="*/ 346 h 611"/>
                  <a:gd name="T18" fmla="*/ 293 w 373"/>
                  <a:gd name="T19" fmla="*/ 267 h 611"/>
                  <a:gd name="T20" fmla="*/ 197 w 373"/>
                  <a:gd name="T21" fmla="*/ 267 h 611"/>
                  <a:gd name="T22" fmla="*/ 197 w 373"/>
                  <a:gd name="T23" fmla="*/ 99 h 611"/>
                  <a:gd name="T24" fmla="*/ 98 w 373"/>
                  <a:gd name="T25" fmla="*/ 0 h 611"/>
                  <a:gd name="T26" fmla="*/ 0 w 373"/>
                  <a:gd name="T27" fmla="*/ 99 h 611"/>
                  <a:gd name="T28" fmla="*/ 0 w 373"/>
                  <a:gd name="T29" fmla="*/ 99 h 611"/>
                  <a:gd name="T30" fmla="*/ 0 w 373"/>
                  <a:gd name="T31" fmla="*/ 99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73" h="611">
                    <a:moveTo>
                      <a:pt x="0" y="99"/>
                    </a:moveTo>
                    <a:cubicBezTo>
                      <a:pt x="0" y="326"/>
                      <a:pt x="0" y="326"/>
                      <a:pt x="0" y="326"/>
                    </a:cubicBezTo>
                    <a:cubicBezTo>
                      <a:pt x="0" y="378"/>
                      <a:pt x="42" y="421"/>
                      <a:pt x="94" y="421"/>
                    </a:cubicBezTo>
                    <a:cubicBezTo>
                      <a:pt x="217" y="421"/>
                      <a:pt x="217" y="421"/>
                      <a:pt x="217" y="421"/>
                    </a:cubicBezTo>
                    <a:cubicBezTo>
                      <a:pt x="217" y="588"/>
                      <a:pt x="217" y="588"/>
                      <a:pt x="217" y="588"/>
                    </a:cubicBezTo>
                    <a:cubicBezTo>
                      <a:pt x="217" y="601"/>
                      <a:pt x="228" y="611"/>
                      <a:pt x="240" y="611"/>
                    </a:cubicBezTo>
                    <a:cubicBezTo>
                      <a:pt x="349" y="611"/>
                      <a:pt x="349" y="611"/>
                      <a:pt x="349" y="611"/>
                    </a:cubicBezTo>
                    <a:cubicBezTo>
                      <a:pt x="362" y="611"/>
                      <a:pt x="373" y="601"/>
                      <a:pt x="373" y="588"/>
                    </a:cubicBezTo>
                    <a:cubicBezTo>
                      <a:pt x="373" y="346"/>
                      <a:pt x="373" y="346"/>
                      <a:pt x="373" y="346"/>
                    </a:cubicBezTo>
                    <a:cubicBezTo>
                      <a:pt x="373" y="302"/>
                      <a:pt x="337" y="267"/>
                      <a:pt x="293" y="267"/>
                    </a:cubicBezTo>
                    <a:cubicBezTo>
                      <a:pt x="197" y="267"/>
                      <a:pt x="197" y="267"/>
                      <a:pt x="197" y="267"/>
                    </a:cubicBezTo>
                    <a:cubicBezTo>
                      <a:pt x="197" y="99"/>
                      <a:pt x="197" y="99"/>
                      <a:pt x="197" y="99"/>
                    </a:cubicBezTo>
                    <a:cubicBezTo>
                      <a:pt x="197" y="45"/>
                      <a:pt x="153" y="0"/>
                      <a:pt x="98" y="0"/>
                    </a:cubicBezTo>
                    <a:cubicBezTo>
                      <a:pt x="44" y="0"/>
                      <a:pt x="0" y="45"/>
                      <a:pt x="0" y="99"/>
                    </a:cubicBezTo>
                    <a:close/>
                    <a:moveTo>
                      <a:pt x="0" y="99"/>
                    </a:moveTo>
                    <a:cubicBezTo>
                      <a:pt x="0" y="99"/>
                      <a:pt x="0" y="99"/>
                      <a:pt x="0" y="9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8"/>
              <p:cNvSpPr>
                <a:spLocks noEditPoints="1"/>
              </p:cNvSpPr>
              <p:nvPr/>
            </p:nvSpPr>
            <p:spPr bwMode="auto">
              <a:xfrm>
                <a:off x="4450" y="1159"/>
                <a:ext cx="517" cy="519"/>
              </a:xfrm>
              <a:custGeom>
                <a:avLst/>
                <a:gdLst>
                  <a:gd name="T0" fmla="*/ 109 w 218"/>
                  <a:gd name="T1" fmla="*/ 219 h 219"/>
                  <a:gd name="T2" fmla="*/ 218 w 218"/>
                  <a:gd name="T3" fmla="*/ 109 h 219"/>
                  <a:gd name="T4" fmla="*/ 109 w 218"/>
                  <a:gd name="T5" fmla="*/ 0 h 219"/>
                  <a:gd name="T6" fmla="*/ 0 w 218"/>
                  <a:gd name="T7" fmla="*/ 109 h 219"/>
                  <a:gd name="T8" fmla="*/ 109 w 218"/>
                  <a:gd name="T9" fmla="*/ 219 h 219"/>
                  <a:gd name="T10" fmla="*/ 109 w 218"/>
                  <a:gd name="T11" fmla="*/ 219 h 219"/>
                  <a:gd name="T12" fmla="*/ 109 w 218"/>
                  <a:gd name="T13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8" h="219">
                    <a:moveTo>
                      <a:pt x="109" y="219"/>
                    </a:moveTo>
                    <a:cubicBezTo>
                      <a:pt x="169" y="219"/>
                      <a:pt x="218" y="169"/>
                      <a:pt x="218" y="109"/>
                    </a:cubicBezTo>
                    <a:cubicBezTo>
                      <a:pt x="218" y="49"/>
                      <a:pt x="169" y="0"/>
                      <a:pt x="109" y="0"/>
                    </a:cubicBezTo>
                    <a:cubicBezTo>
                      <a:pt x="49" y="0"/>
                      <a:pt x="0" y="49"/>
                      <a:pt x="0" y="109"/>
                    </a:cubicBezTo>
                    <a:cubicBezTo>
                      <a:pt x="0" y="169"/>
                      <a:pt x="49" y="219"/>
                      <a:pt x="109" y="219"/>
                    </a:cubicBezTo>
                    <a:close/>
                    <a:moveTo>
                      <a:pt x="109" y="219"/>
                    </a:moveTo>
                    <a:cubicBezTo>
                      <a:pt x="109" y="219"/>
                      <a:pt x="109" y="219"/>
                      <a:pt x="109" y="21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9"/>
              <p:cNvSpPr>
                <a:spLocks noEditPoints="1"/>
              </p:cNvSpPr>
              <p:nvPr/>
            </p:nvSpPr>
            <p:spPr bwMode="auto">
              <a:xfrm>
                <a:off x="4059" y="1813"/>
                <a:ext cx="884" cy="1448"/>
              </a:xfrm>
              <a:custGeom>
                <a:avLst/>
                <a:gdLst>
                  <a:gd name="T0" fmla="*/ 176 w 373"/>
                  <a:gd name="T1" fmla="*/ 99 h 611"/>
                  <a:gd name="T2" fmla="*/ 176 w 373"/>
                  <a:gd name="T3" fmla="*/ 267 h 611"/>
                  <a:gd name="T4" fmla="*/ 80 w 373"/>
                  <a:gd name="T5" fmla="*/ 267 h 611"/>
                  <a:gd name="T6" fmla="*/ 0 w 373"/>
                  <a:gd name="T7" fmla="*/ 346 h 611"/>
                  <a:gd name="T8" fmla="*/ 0 w 373"/>
                  <a:gd name="T9" fmla="*/ 588 h 611"/>
                  <a:gd name="T10" fmla="*/ 23 w 373"/>
                  <a:gd name="T11" fmla="*/ 611 h 611"/>
                  <a:gd name="T12" fmla="*/ 132 w 373"/>
                  <a:gd name="T13" fmla="*/ 611 h 611"/>
                  <a:gd name="T14" fmla="*/ 155 w 373"/>
                  <a:gd name="T15" fmla="*/ 588 h 611"/>
                  <a:gd name="T16" fmla="*/ 155 w 373"/>
                  <a:gd name="T17" fmla="*/ 421 h 611"/>
                  <a:gd name="T18" fmla="*/ 278 w 373"/>
                  <a:gd name="T19" fmla="*/ 421 h 611"/>
                  <a:gd name="T20" fmla="*/ 373 w 373"/>
                  <a:gd name="T21" fmla="*/ 326 h 611"/>
                  <a:gd name="T22" fmla="*/ 373 w 373"/>
                  <a:gd name="T23" fmla="*/ 99 h 611"/>
                  <a:gd name="T24" fmla="*/ 274 w 373"/>
                  <a:gd name="T25" fmla="*/ 0 h 611"/>
                  <a:gd name="T26" fmla="*/ 176 w 373"/>
                  <a:gd name="T27" fmla="*/ 99 h 611"/>
                  <a:gd name="T28" fmla="*/ 176 w 373"/>
                  <a:gd name="T29" fmla="*/ 99 h 611"/>
                  <a:gd name="T30" fmla="*/ 176 w 373"/>
                  <a:gd name="T31" fmla="*/ 99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73" h="611">
                    <a:moveTo>
                      <a:pt x="176" y="99"/>
                    </a:moveTo>
                    <a:cubicBezTo>
                      <a:pt x="176" y="267"/>
                      <a:pt x="176" y="267"/>
                      <a:pt x="176" y="267"/>
                    </a:cubicBezTo>
                    <a:cubicBezTo>
                      <a:pt x="80" y="267"/>
                      <a:pt x="80" y="267"/>
                      <a:pt x="80" y="267"/>
                    </a:cubicBezTo>
                    <a:cubicBezTo>
                      <a:pt x="36" y="267"/>
                      <a:pt x="0" y="302"/>
                      <a:pt x="0" y="346"/>
                    </a:cubicBezTo>
                    <a:cubicBezTo>
                      <a:pt x="0" y="588"/>
                      <a:pt x="0" y="588"/>
                      <a:pt x="0" y="588"/>
                    </a:cubicBezTo>
                    <a:cubicBezTo>
                      <a:pt x="0" y="601"/>
                      <a:pt x="10" y="611"/>
                      <a:pt x="23" y="611"/>
                    </a:cubicBezTo>
                    <a:cubicBezTo>
                      <a:pt x="132" y="611"/>
                      <a:pt x="132" y="611"/>
                      <a:pt x="132" y="611"/>
                    </a:cubicBezTo>
                    <a:cubicBezTo>
                      <a:pt x="145" y="611"/>
                      <a:pt x="155" y="601"/>
                      <a:pt x="155" y="588"/>
                    </a:cubicBezTo>
                    <a:cubicBezTo>
                      <a:pt x="155" y="421"/>
                      <a:pt x="155" y="421"/>
                      <a:pt x="155" y="421"/>
                    </a:cubicBezTo>
                    <a:cubicBezTo>
                      <a:pt x="278" y="421"/>
                      <a:pt x="278" y="421"/>
                      <a:pt x="278" y="421"/>
                    </a:cubicBezTo>
                    <a:cubicBezTo>
                      <a:pt x="330" y="421"/>
                      <a:pt x="373" y="378"/>
                      <a:pt x="373" y="326"/>
                    </a:cubicBezTo>
                    <a:cubicBezTo>
                      <a:pt x="373" y="99"/>
                      <a:pt x="373" y="99"/>
                      <a:pt x="373" y="99"/>
                    </a:cubicBezTo>
                    <a:cubicBezTo>
                      <a:pt x="373" y="45"/>
                      <a:pt x="329" y="0"/>
                      <a:pt x="274" y="0"/>
                    </a:cubicBezTo>
                    <a:cubicBezTo>
                      <a:pt x="220" y="0"/>
                      <a:pt x="176" y="45"/>
                      <a:pt x="176" y="99"/>
                    </a:cubicBezTo>
                    <a:close/>
                    <a:moveTo>
                      <a:pt x="176" y="99"/>
                    </a:moveTo>
                    <a:cubicBezTo>
                      <a:pt x="176" y="99"/>
                      <a:pt x="176" y="99"/>
                      <a:pt x="176" y="9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10"/>
              <p:cNvSpPr>
                <a:spLocks noEditPoints="1"/>
              </p:cNvSpPr>
              <p:nvPr/>
            </p:nvSpPr>
            <p:spPr bwMode="auto">
              <a:xfrm>
                <a:off x="3388" y="2052"/>
                <a:ext cx="908" cy="1233"/>
              </a:xfrm>
              <a:custGeom>
                <a:avLst/>
                <a:gdLst>
                  <a:gd name="T0" fmla="*/ 355 w 383"/>
                  <a:gd name="T1" fmla="*/ 56 h 520"/>
                  <a:gd name="T2" fmla="*/ 383 w 383"/>
                  <a:gd name="T3" fmla="*/ 28 h 520"/>
                  <a:gd name="T4" fmla="*/ 355 w 383"/>
                  <a:gd name="T5" fmla="*/ 0 h 520"/>
                  <a:gd name="T6" fmla="*/ 28 w 383"/>
                  <a:gd name="T7" fmla="*/ 0 h 520"/>
                  <a:gd name="T8" fmla="*/ 0 w 383"/>
                  <a:gd name="T9" fmla="*/ 28 h 520"/>
                  <a:gd name="T10" fmla="*/ 28 w 383"/>
                  <a:gd name="T11" fmla="*/ 56 h 520"/>
                  <a:gd name="T12" fmla="*/ 163 w 383"/>
                  <a:gd name="T13" fmla="*/ 56 h 520"/>
                  <a:gd name="T14" fmla="*/ 163 w 383"/>
                  <a:gd name="T15" fmla="*/ 492 h 520"/>
                  <a:gd name="T16" fmla="*/ 191 w 383"/>
                  <a:gd name="T17" fmla="*/ 520 h 520"/>
                  <a:gd name="T18" fmla="*/ 219 w 383"/>
                  <a:gd name="T19" fmla="*/ 492 h 520"/>
                  <a:gd name="T20" fmla="*/ 219 w 383"/>
                  <a:gd name="T21" fmla="*/ 56 h 520"/>
                  <a:gd name="T22" fmla="*/ 355 w 383"/>
                  <a:gd name="T23" fmla="*/ 56 h 520"/>
                  <a:gd name="T24" fmla="*/ 355 w 383"/>
                  <a:gd name="T25" fmla="*/ 56 h 520"/>
                  <a:gd name="T26" fmla="*/ 355 w 383"/>
                  <a:gd name="T27" fmla="*/ 56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3" h="520">
                    <a:moveTo>
                      <a:pt x="355" y="56"/>
                    </a:moveTo>
                    <a:cubicBezTo>
                      <a:pt x="370" y="56"/>
                      <a:pt x="383" y="43"/>
                      <a:pt x="383" y="28"/>
                    </a:cubicBezTo>
                    <a:cubicBezTo>
                      <a:pt x="383" y="12"/>
                      <a:pt x="370" y="0"/>
                      <a:pt x="355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12" y="0"/>
                      <a:pt x="0" y="12"/>
                      <a:pt x="0" y="28"/>
                    </a:cubicBezTo>
                    <a:cubicBezTo>
                      <a:pt x="0" y="43"/>
                      <a:pt x="12" y="56"/>
                      <a:pt x="28" y="56"/>
                    </a:cubicBezTo>
                    <a:cubicBezTo>
                      <a:pt x="163" y="56"/>
                      <a:pt x="163" y="56"/>
                      <a:pt x="163" y="56"/>
                    </a:cubicBezTo>
                    <a:cubicBezTo>
                      <a:pt x="163" y="492"/>
                      <a:pt x="163" y="492"/>
                      <a:pt x="163" y="492"/>
                    </a:cubicBezTo>
                    <a:cubicBezTo>
                      <a:pt x="163" y="508"/>
                      <a:pt x="176" y="520"/>
                      <a:pt x="191" y="520"/>
                    </a:cubicBezTo>
                    <a:cubicBezTo>
                      <a:pt x="207" y="520"/>
                      <a:pt x="219" y="508"/>
                      <a:pt x="219" y="492"/>
                    </a:cubicBezTo>
                    <a:cubicBezTo>
                      <a:pt x="219" y="56"/>
                      <a:pt x="219" y="56"/>
                      <a:pt x="219" y="56"/>
                    </a:cubicBezTo>
                    <a:lnTo>
                      <a:pt x="355" y="56"/>
                    </a:lnTo>
                    <a:close/>
                    <a:moveTo>
                      <a:pt x="355" y="56"/>
                    </a:moveTo>
                    <a:cubicBezTo>
                      <a:pt x="355" y="56"/>
                      <a:pt x="355" y="56"/>
                      <a:pt x="355" y="5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71" name="Group 27"/>
          <p:cNvGrpSpPr/>
          <p:nvPr/>
        </p:nvGrpSpPr>
        <p:grpSpPr>
          <a:xfrm>
            <a:off x="3805388" y="1256402"/>
            <a:ext cx="1340205" cy="1410453"/>
            <a:chOff x="1128118" y="1654163"/>
            <a:chExt cx="1786940" cy="1880604"/>
          </a:xfrm>
        </p:grpSpPr>
        <p:sp>
          <p:nvSpPr>
            <p:cNvPr id="179" name="Bent Arrow 28"/>
            <p:cNvSpPr/>
            <p:nvPr/>
          </p:nvSpPr>
          <p:spPr>
            <a:xfrm rot="5400000" flipH="1">
              <a:off x="1210146" y="2064271"/>
              <a:ext cx="1388468" cy="1552523"/>
            </a:xfrm>
            <a:prstGeom prst="bentArrow">
              <a:avLst>
                <a:gd name="adj1" fmla="val 25000"/>
                <a:gd name="adj2" fmla="val 602"/>
                <a:gd name="adj3" fmla="val 0"/>
                <a:gd name="adj4" fmla="val 2002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180" name="Oval 29"/>
            <p:cNvSpPr/>
            <p:nvPr/>
          </p:nvSpPr>
          <p:spPr>
            <a:xfrm>
              <a:off x="2422925" y="1654163"/>
              <a:ext cx="492133" cy="492133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GB" sz="1400">
                <a:solidFill>
                  <a:prstClr val="white"/>
                </a:solidFill>
              </a:endParaRPr>
            </a:p>
          </p:txBody>
        </p:sp>
      </p:grpSp>
      <p:cxnSp>
        <p:nvCxnSpPr>
          <p:cNvPr id="269" name="Прямая соединительная линия 268"/>
          <p:cNvCxnSpPr/>
          <p:nvPr/>
        </p:nvCxnSpPr>
        <p:spPr>
          <a:xfrm flipV="1">
            <a:off x="1520815" y="2296885"/>
            <a:ext cx="6432935" cy="4718"/>
          </a:xfrm>
          <a:prstGeom prst="line">
            <a:avLst/>
          </a:prstGeom>
          <a:ln w="3175">
            <a:solidFill>
              <a:srgbClr val="00BDCD"/>
            </a:solidFill>
            <a:prstDash val="lg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3" name="Group 6"/>
          <p:cNvGrpSpPr/>
          <p:nvPr/>
        </p:nvGrpSpPr>
        <p:grpSpPr>
          <a:xfrm>
            <a:off x="2435060" y="1252664"/>
            <a:ext cx="1340205" cy="1410453"/>
            <a:chOff x="6492758" y="1682741"/>
            <a:chExt cx="1786940" cy="1880604"/>
          </a:xfrm>
        </p:grpSpPr>
        <p:grpSp>
          <p:nvGrpSpPr>
            <p:cNvPr id="384" name="Group 30"/>
            <p:cNvGrpSpPr/>
            <p:nvPr/>
          </p:nvGrpSpPr>
          <p:grpSpPr>
            <a:xfrm>
              <a:off x="6492758" y="1682741"/>
              <a:ext cx="1786940" cy="1880604"/>
              <a:chOff x="1128118" y="1654163"/>
              <a:chExt cx="1786940" cy="1880604"/>
            </a:xfrm>
          </p:grpSpPr>
          <p:sp>
            <p:nvSpPr>
              <p:cNvPr id="392" name="Bent Arrow 31"/>
              <p:cNvSpPr/>
              <p:nvPr/>
            </p:nvSpPr>
            <p:spPr>
              <a:xfrm rot="5400000" flipH="1">
                <a:off x="1210146" y="2064271"/>
                <a:ext cx="1388468" cy="1552523"/>
              </a:xfrm>
              <a:prstGeom prst="bentArrow">
                <a:avLst>
                  <a:gd name="adj1" fmla="val 25000"/>
                  <a:gd name="adj2" fmla="val 602"/>
                  <a:gd name="adj3" fmla="val 0"/>
                  <a:gd name="adj4" fmla="val 20029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Oval 32"/>
              <p:cNvSpPr/>
              <p:nvPr/>
            </p:nvSpPr>
            <p:spPr>
              <a:xfrm>
                <a:off x="2422925" y="1654163"/>
                <a:ext cx="492133" cy="492133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GB" sz="1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85" name="Group 22"/>
            <p:cNvGrpSpPr>
              <a:grpSpLocks noChangeAspect="1"/>
            </p:cNvGrpSpPr>
            <p:nvPr/>
          </p:nvGrpSpPr>
          <p:grpSpPr bwMode="auto">
            <a:xfrm>
              <a:off x="7911506" y="1776940"/>
              <a:ext cx="286448" cy="312088"/>
              <a:chOff x="4072" y="2424"/>
              <a:chExt cx="1039" cy="1132"/>
            </a:xfrm>
            <a:solidFill>
              <a:srgbClr val="1AB49C"/>
            </a:solidFill>
          </p:grpSpPr>
          <p:sp>
            <p:nvSpPr>
              <p:cNvPr id="386" name="Freeform 23"/>
              <p:cNvSpPr>
                <a:spLocks noEditPoints="1"/>
              </p:cNvSpPr>
              <p:nvPr/>
            </p:nvSpPr>
            <p:spPr bwMode="auto">
              <a:xfrm>
                <a:off x="4165" y="2424"/>
                <a:ext cx="264" cy="264"/>
              </a:xfrm>
              <a:custGeom>
                <a:avLst/>
                <a:gdLst>
                  <a:gd name="T0" fmla="*/ 56 w 111"/>
                  <a:gd name="T1" fmla="*/ 111 h 111"/>
                  <a:gd name="T2" fmla="*/ 111 w 111"/>
                  <a:gd name="T3" fmla="*/ 56 h 111"/>
                  <a:gd name="T4" fmla="*/ 56 w 111"/>
                  <a:gd name="T5" fmla="*/ 0 h 111"/>
                  <a:gd name="T6" fmla="*/ 0 w 111"/>
                  <a:gd name="T7" fmla="*/ 56 h 111"/>
                  <a:gd name="T8" fmla="*/ 56 w 111"/>
                  <a:gd name="T9" fmla="*/ 111 h 111"/>
                  <a:gd name="T10" fmla="*/ 56 w 111"/>
                  <a:gd name="T11" fmla="*/ 111 h 111"/>
                  <a:gd name="T12" fmla="*/ 56 w 111"/>
                  <a:gd name="T13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111">
                    <a:moveTo>
                      <a:pt x="56" y="111"/>
                    </a:moveTo>
                    <a:cubicBezTo>
                      <a:pt x="86" y="111"/>
                      <a:pt x="111" y="87"/>
                      <a:pt x="111" y="56"/>
                    </a:cubicBezTo>
                    <a:cubicBezTo>
                      <a:pt x="111" y="25"/>
                      <a:pt x="8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87"/>
                      <a:pt x="25" y="111"/>
                      <a:pt x="56" y="111"/>
                    </a:cubicBezTo>
                    <a:close/>
                    <a:moveTo>
                      <a:pt x="56" y="111"/>
                    </a:moveTo>
                    <a:cubicBezTo>
                      <a:pt x="56" y="111"/>
                      <a:pt x="56" y="111"/>
                      <a:pt x="56" y="111"/>
                    </a:cubicBezTo>
                  </a:path>
                </a:pathLst>
              </a:custGeom>
              <a:solidFill>
                <a:srgbClr val="00B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24"/>
              <p:cNvSpPr>
                <a:spLocks noEditPoints="1"/>
              </p:cNvSpPr>
              <p:nvPr/>
            </p:nvSpPr>
            <p:spPr bwMode="auto">
              <a:xfrm>
                <a:off x="4072" y="2740"/>
                <a:ext cx="449" cy="816"/>
              </a:xfrm>
              <a:custGeom>
                <a:avLst/>
                <a:gdLst>
                  <a:gd name="T0" fmla="*/ 155 w 189"/>
                  <a:gd name="T1" fmla="*/ 5 h 343"/>
                  <a:gd name="T2" fmla="*/ 155 w 189"/>
                  <a:gd name="T3" fmla="*/ 5 h 343"/>
                  <a:gd name="T4" fmla="*/ 140 w 189"/>
                  <a:gd name="T5" fmla="*/ 0 h 343"/>
                  <a:gd name="T6" fmla="*/ 133 w 189"/>
                  <a:gd name="T7" fmla="*/ 3 h 343"/>
                  <a:gd name="T8" fmla="*/ 100 w 189"/>
                  <a:gd name="T9" fmla="*/ 95 h 343"/>
                  <a:gd name="T10" fmla="*/ 89 w 189"/>
                  <a:gd name="T11" fmla="*/ 95 h 343"/>
                  <a:gd name="T12" fmla="*/ 56 w 189"/>
                  <a:gd name="T13" fmla="*/ 3 h 343"/>
                  <a:gd name="T14" fmla="*/ 51 w 189"/>
                  <a:gd name="T15" fmla="*/ 0 h 343"/>
                  <a:gd name="T16" fmla="*/ 34 w 189"/>
                  <a:gd name="T17" fmla="*/ 5 h 343"/>
                  <a:gd name="T18" fmla="*/ 0 w 189"/>
                  <a:gd name="T19" fmla="*/ 52 h 343"/>
                  <a:gd name="T20" fmla="*/ 0 w 189"/>
                  <a:gd name="T21" fmla="*/ 149 h 343"/>
                  <a:gd name="T22" fmla="*/ 1 w 189"/>
                  <a:gd name="T23" fmla="*/ 151 h 343"/>
                  <a:gd name="T24" fmla="*/ 36 w 189"/>
                  <a:gd name="T25" fmla="*/ 204 h 343"/>
                  <a:gd name="T26" fmla="*/ 36 w 189"/>
                  <a:gd name="T27" fmla="*/ 338 h 343"/>
                  <a:gd name="T28" fmla="*/ 40 w 189"/>
                  <a:gd name="T29" fmla="*/ 343 h 343"/>
                  <a:gd name="T30" fmla="*/ 149 w 189"/>
                  <a:gd name="T31" fmla="*/ 343 h 343"/>
                  <a:gd name="T32" fmla="*/ 154 w 189"/>
                  <a:gd name="T33" fmla="*/ 338 h 343"/>
                  <a:gd name="T34" fmla="*/ 154 w 189"/>
                  <a:gd name="T35" fmla="*/ 204 h 343"/>
                  <a:gd name="T36" fmla="*/ 188 w 189"/>
                  <a:gd name="T37" fmla="*/ 151 h 343"/>
                  <a:gd name="T38" fmla="*/ 189 w 189"/>
                  <a:gd name="T39" fmla="*/ 149 h 343"/>
                  <a:gd name="T40" fmla="*/ 189 w 189"/>
                  <a:gd name="T41" fmla="*/ 52 h 343"/>
                  <a:gd name="T42" fmla="*/ 155 w 189"/>
                  <a:gd name="T43" fmla="*/ 5 h 343"/>
                  <a:gd name="T44" fmla="*/ 155 w 189"/>
                  <a:gd name="T45" fmla="*/ 5 h 343"/>
                  <a:gd name="T46" fmla="*/ 155 w 189"/>
                  <a:gd name="T47" fmla="*/ 5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9" h="343">
                    <a:moveTo>
                      <a:pt x="155" y="5"/>
                    </a:moveTo>
                    <a:cubicBezTo>
                      <a:pt x="155" y="5"/>
                      <a:pt x="155" y="5"/>
                      <a:pt x="155" y="5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37" y="0"/>
                      <a:pt x="134" y="1"/>
                      <a:pt x="133" y="3"/>
                    </a:cubicBezTo>
                    <a:cubicBezTo>
                      <a:pt x="100" y="95"/>
                      <a:pt x="100" y="95"/>
                      <a:pt x="100" y="95"/>
                    </a:cubicBezTo>
                    <a:cubicBezTo>
                      <a:pt x="98" y="100"/>
                      <a:pt x="91" y="100"/>
                      <a:pt x="89" y="95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1"/>
                      <a:pt x="53" y="0"/>
                      <a:pt x="51" y="0"/>
                    </a:cubicBezTo>
                    <a:cubicBezTo>
                      <a:pt x="51" y="0"/>
                      <a:pt x="34" y="5"/>
                      <a:pt x="34" y="5"/>
                    </a:cubicBezTo>
                    <a:cubicBezTo>
                      <a:pt x="14" y="12"/>
                      <a:pt x="0" y="31"/>
                      <a:pt x="0" y="52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0" y="149"/>
                      <a:pt x="0" y="150"/>
                      <a:pt x="1" y="151"/>
                    </a:cubicBezTo>
                    <a:cubicBezTo>
                      <a:pt x="36" y="204"/>
                      <a:pt x="36" y="204"/>
                      <a:pt x="36" y="204"/>
                    </a:cubicBezTo>
                    <a:cubicBezTo>
                      <a:pt x="36" y="338"/>
                      <a:pt x="36" y="338"/>
                      <a:pt x="36" y="338"/>
                    </a:cubicBezTo>
                    <a:cubicBezTo>
                      <a:pt x="36" y="340"/>
                      <a:pt x="38" y="343"/>
                      <a:pt x="40" y="343"/>
                    </a:cubicBezTo>
                    <a:cubicBezTo>
                      <a:pt x="149" y="343"/>
                      <a:pt x="149" y="343"/>
                      <a:pt x="149" y="343"/>
                    </a:cubicBezTo>
                    <a:cubicBezTo>
                      <a:pt x="151" y="343"/>
                      <a:pt x="154" y="340"/>
                      <a:pt x="154" y="338"/>
                    </a:cubicBezTo>
                    <a:cubicBezTo>
                      <a:pt x="154" y="204"/>
                      <a:pt x="154" y="204"/>
                      <a:pt x="154" y="204"/>
                    </a:cubicBezTo>
                    <a:cubicBezTo>
                      <a:pt x="188" y="151"/>
                      <a:pt x="188" y="151"/>
                      <a:pt x="188" y="151"/>
                    </a:cubicBezTo>
                    <a:cubicBezTo>
                      <a:pt x="189" y="150"/>
                      <a:pt x="189" y="149"/>
                      <a:pt x="189" y="149"/>
                    </a:cubicBezTo>
                    <a:cubicBezTo>
                      <a:pt x="189" y="52"/>
                      <a:pt x="189" y="52"/>
                      <a:pt x="189" y="52"/>
                    </a:cubicBezTo>
                    <a:cubicBezTo>
                      <a:pt x="189" y="31"/>
                      <a:pt x="175" y="12"/>
                      <a:pt x="155" y="5"/>
                    </a:cubicBezTo>
                    <a:close/>
                    <a:moveTo>
                      <a:pt x="155" y="5"/>
                    </a:moveTo>
                    <a:cubicBezTo>
                      <a:pt x="155" y="5"/>
                      <a:pt x="155" y="5"/>
                      <a:pt x="155" y="5"/>
                    </a:cubicBezTo>
                  </a:path>
                </a:pathLst>
              </a:custGeom>
              <a:solidFill>
                <a:srgbClr val="00B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25"/>
              <p:cNvSpPr>
                <a:spLocks noEditPoints="1"/>
              </p:cNvSpPr>
              <p:nvPr/>
            </p:nvSpPr>
            <p:spPr bwMode="auto">
              <a:xfrm>
                <a:off x="4538" y="2510"/>
                <a:ext cx="437" cy="323"/>
              </a:xfrm>
              <a:custGeom>
                <a:avLst/>
                <a:gdLst>
                  <a:gd name="T0" fmla="*/ 184 w 184"/>
                  <a:gd name="T1" fmla="*/ 44 h 136"/>
                  <a:gd name="T2" fmla="*/ 0 w 184"/>
                  <a:gd name="T3" fmla="*/ 44 h 136"/>
                  <a:gd name="T4" fmla="*/ 91 w 184"/>
                  <a:gd name="T5" fmla="*/ 136 h 136"/>
                  <a:gd name="T6" fmla="*/ 184 w 184"/>
                  <a:gd name="T7" fmla="*/ 44 h 136"/>
                  <a:gd name="T8" fmla="*/ 184 w 184"/>
                  <a:gd name="T9" fmla="*/ 44 h 136"/>
                  <a:gd name="T10" fmla="*/ 184 w 184"/>
                  <a:gd name="T11" fmla="*/ 44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4" h="136">
                    <a:moveTo>
                      <a:pt x="184" y="44"/>
                    </a:moveTo>
                    <a:cubicBezTo>
                      <a:pt x="130" y="0"/>
                      <a:pt x="53" y="0"/>
                      <a:pt x="0" y="44"/>
                    </a:cubicBezTo>
                    <a:cubicBezTo>
                      <a:pt x="91" y="136"/>
                      <a:pt x="91" y="136"/>
                      <a:pt x="91" y="136"/>
                    </a:cubicBezTo>
                    <a:lnTo>
                      <a:pt x="184" y="44"/>
                    </a:lnTo>
                    <a:close/>
                    <a:moveTo>
                      <a:pt x="184" y="44"/>
                    </a:moveTo>
                    <a:cubicBezTo>
                      <a:pt x="184" y="44"/>
                      <a:pt x="184" y="44"/>
                      <a:pt x="184" y="44"/>
                    </a:cubicBezTo>
                  </a:path>
                </a:pathLst>
              </a:custGeom>
              <a:solidFill>
                <a:srgbClr val="00B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Freeform 26"/>
              <p:cNvSpPr>
                <a:spLocks noEditPoints="1"/>
              </p:cNvSpPr>
              <p:nvPr/>
            </p:nvSpPr>
            <p:spPr bwMode="auto">
              <a:xfrm>
                <a:off x="4823" y="2662"/>
                <a:ext cx="288" cy="271"/>
              </a:xfrm>
              <a:custGeom>
                <a:avLst/>
                <a:gdLst>
                  <a:gd name="T0" fmla="*/ 84 w 121"/>
                  <a:gd name="T1" fmla="*/ 0 h 114"/>
                  <a:gd name="T2" fmla="*/ 0 w 121"/>
                  <a:gd name="T3" fmla="*/ 85 h 114"/>
                  <a:gd name="T4" fmla="*/ 115 w 121"/>
                  <a:gd name="T5" fmla="*/ 114 h 114"/>
                  <a:gd name="T6" fmla="*/ 84 w 121"/>
                  <a:gd name="T7" fmla="*/ 0 h 114"/>
                  <a:gd name="T8" fmla="*/ 84 w 121"/>
                  <a:gd name="T9" fmla="*/ 0 h 114"/>
                  <a:gd name="T10" fmla="*/ 84 w 121"/>
                  <a:gd name="T11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14">
                    <a:moveTo>
                      <a:pt x="84" y="0"/>
                    </a:moveTo>
                    <a:cubicBezTo>
                      <a:pt x="0" y="85"/>
                      <a:pt x="0" y="85"/>
                      <a:pt x="0" y="85"/>
                    </a:cubicBezTo>
                    <a:cubicBezTo>
                      <a:pt x="115" y="114"/>
                      <a:pt x="115" y="114"/>
                      <a:pt x="115" y="114"/>
                    </a:cubicBezTo>
                    <a:cubicBezTo>
                      <a:pt x="121" y="74"/>
                      <a:pt x="111" y="33"/>
                      <a:pt x="84" y="0"/>
                    </a:cubicBezTo>
                    <a:close/>
                    <a:moveTo>
                      <a:pt x="84" y="0"/>
                    </a:moveTo>
                    <a:cubicBezTo>
                      <a:pt x="84" y="0"/>
                      <a:pt x="84" y="0"/>
                      <a:pt x="84" y="0"/>
                    </a:cubicBezTo>
                  </a:path>
                </a:pathLst>
              </a:custGeom>
              <a:solidFill>
                <a:srgbClr val="00B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Freeform 27"/>
              <p:cNvSpPr>
                <a:spLocks noEditPoints="1"/>
              </p:cNvSpPr>
              <p:nvPr/>
            </p:nvSpPr>
            <p:spPr bwMode="auto">
              <a:xfrm>
                <a:off x="4455" y="2664"/>
                <a:ext cx="623" cy="590"/>
              </a:xfrm>
              <a:custGeom>
                <a:avLst/>
                <a:gdLst>
                  <a:gd name="T0" fmla="*/ 117 w 262"/>
                  <a:gd name="T1" fmla="*/ 101 h 248"/>
                  <a:gd name="T2" fmla="*/ 14 w 262"/>
                  <a:gd name="T3" fmla="*/ 0 h 248"/>
                  <a:gd name="T4" fmla="*/ 0 w 262"/>
                  <a:gd name="T5" fmla="*/ 22 h 248"/>
                  <a:gd name="T6" fmla="*/ 44 w 262"/>
                  <a:gd name="T7" fmla="*/ 84 h 248"/>
                  <a:gd name="T8" fmla="*/ 44 w 262"/>
                  <a:gd name="T9" fmla="*/ 181 h 248"/>
                  <a:gd name="T10" fmla="*/ 41 w 262"/>
                  <a:gd name="T11" fmla="*/ 192 h 248"/>
                  <a:gd name="T12" fmla="*/ 35 w 262"/>
                  <a:gd name="T13" fmla="*/ 201 h 248"/>
                  <a:gd name="T14" fmla="*/ 229 w 262"/>
                  <a:gd name="T15" fmla="*/ 192 h 248"/>
                  <a:gd name="T16" fmla="*/ 262 w 262"/>
                  <a:gd name="T17" fmla="*/ 141 h 248"/>
                  <a:gd name="T18" fmla="*/ 123 w 262"/>
                  <a:gd name="T19" fmla="*/ 105 h 248"/>
                  <a:gd name="T20" fmla="*/ 117 w 262"/>
                  <a:gd name="T21" fmla="*/ 101 h 248"/>
                  <a:gd name="T22" fmla="*/ 117 w 262"/>
                  <a:gd name="T23" fmla="*/ 101 h 248"/>
                  <a:gd name="T24" fmla="*/ 117 w 262"/>
                  <a:gd name="T25" fmla="*/ 10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2" h="248">
                    <a:moveTo>
                      <a:pt x="117" y="10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9" y="7"/>
                      <a:pt x="4" y="14"/>
                      <a:pt x="0" y="22"/>
                    </a:cubicBezTo>
                    <a:cubicBezTo>
                      <a:pt x="27" y="31"/>
                      <a:pt x="44" y="56"/>
                      <a:pt x="44" y="84"/>
                    </a:cubicBezTo>
                    <a:cubicBezTo>
                      <a:pt x="44" y="181"/>
                      <a:pt x="44" y="181"/>
                      <a:pt x="44" y="181"/>
                    </a:cubicBezTo>
                    <a:cubicBezTo>
                      <a:pt x="44" y="185"/>
                      <a:pt x="43" y="189"/>
                      <a:pt x="41" y="192"/>
                    </a:cubicBezTo>
                    <a:cubicBezTo>
                      <a:pt x="35" y="201"/>
                      <a:pt x="35" y="201"/>
                      <a:pt x="35" y="201"/>
                    </a:cubicBezTo>
                    <a:cubicBezTo>
                      <a:pt x="92" y="248"/>
                      <a:pt x="176" y="245"/>
                      <a:pt x="229" y="192"/>
                    </a:cubicBezTo>
                    <a:cubicBezTo>
                      <a:pt x="244" y="177"/>
                      <a:pt x="255" y="159"/>
                      <a:pt x="262" y="141"/>
                    </a:cubicBez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104"/>
                      <a:pt x="118" y="103"/>
                      <a:pt x="117" y="101"/>
                    </a:cubicBezTo>
                    <a:close/>
                    <a:moveTo>
                      <a:pt x="117" y="101"/>
                    </a:moveTo>
                    <a:cubicBezTo>
                      <a:pt x="117" y="101"/>
                      <a:pt x="117" y="101"/>
                      <a:pt x="117" y="101"/>
                    </a:cubicBezTo>
                  </a:path>
                </a:pathLst>
              </a:custGeom>
              <a:solidFill>
                <a:srgbClr val="00B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28"/>
              <p:cNvSpPr>
                <a:spLocks noEditPoints="1"/>
              </p:cNvSpPr>
              <p:nvPr/>
            </p:nvSpPr>
            <p:spPr bwMode="auto">
              <a:xfrm>
                <a:off x="4260" y="2724"/>
                <a:ext cx="73" cy="187"/>
              </a:xfrm>
              <a:custGeom>
                <a:avLst/>
                <a:gdLst>
                  <a:gd name="T0" fmla="*/ 29 w 31"/>
                  <a:gd name="T1" fmla="*/ 3 h 79"/>
                  <a:gd name="T2" fmla="*/ 23 w 31"/>
                  <a:gd name="T3" fmla="*/ 0 h 79"/>
                  <a:gd name="T4" fmla="*/ 8 w 31"/>
                  <a:gd name="T5" fmla="*/ 0 h 79"/>
                  <a:gd name="T6" fmla="*/ 2 w 31"/>
                  <a:gd name="T7" fmla="*/ 3 h 79"/>
                  <a:gd name="T8" fmla="*/ 1 w 31"/>
                  <a:gd name="T9" fmla="*/ 11 h 79"/>
                  <a:gd name="T10" fmla="*/ 10 w 31"/>
                  <a:gd name="T11" fmla="*/ 24 h 79"/>
                  <a:gd name="T12" fmla="*/ 6 w 31"/>
                  <a:gd name="T13" fmla="*/ 56 h 79"/>
                  <a:gd name="T14" fmla="*/ 13 w 31"/>
                  <a:gd name="T15" fmla="*/ 77 h 79"/>
                  <a:gd name="T16" fmla="*/ 18 w 31"/>
                  <a:gd name="T17" fmla="*/ 77 h 79"/>
                  <a:gd name="T18" fmla="*/ 25 w 31"/>
                  <a:gd name="T19" fmla="*/ 56 h 79"/>
                  <a:gd name="T20" fmla="*/ 21 w 31"/>
                  <a:gd name="T21" fmla="*/ 24 h 79"/>
                  <a:gd name="T22" fmla="*/ 30 w 31"/>
                  <a:gd name="T23" fmla="*/ 11 h 79"/>
                  <a:gd name="T24" fmla="*/ 29 w 31"/>
                  <a:gd name="T25" fmla="*/ 3 h 79"/>
                  <a:gd name="T26" fmla="*/ 29 w 31"/>
                  <a:gd name="T27" fmla="*/ 3 h 79"/>
                  <a:gd name="T28" fmla="*/ 29 w 31"/>
                  <a:gd name="T29" fmla="*/ 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" h="79">
                    <a:moveTo>
                      <a:pt x="29" y="3"/>
                    </a:moveTo>
                    <a:cubicBezTo>
                      <a:pt x="27" y="1"/>
                      <a:pt x="25" y="0"/>
                      <a:pt x="23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0"/>
                      <a:pt x="4" y="1"/>
                      <a:pt x="2" y="3"/>
                    </a:cubicBezTo>
                    <a:cubicBezTo>
                      <a:pt x="0" y="5"/>
                      <a:pt x="0" y="9"/>
                      <a:pt x="1" y="11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13" y="77"/>
                      <a:pt x="13" y="77"/>
                      <a:pt x="13" y="77"/>
                    </a:cubicBezTo>
                    <a:cubicBezTo>
                      <a:pt x="14" y="79"/>
                      <a:pt x="17" y="79"/>
                      <a:pt x="18" y="77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1" y="9"/>
                      <a:pt x="31" y="5"/>
                      <a:pt x="29" y="3"/>
                    </a:cubicBezTo>
                    <a:close/>
                    <a:moveTo>
                      <a:pt x="29" y="3"/>
                    </a:moveTo>
                    <a:cubicBezTo>
                      <a:pt x="29" y="3"/>
                      <a:pt x="29" y="3"/>
                      <a:pt x="29" y="3"/>
                    </a:cubicBezTo>
                  </a:path>
                </a:pathLst>
              </a:custGeom>
              <a:solidFill>
                <a:srgbClr val="00B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7" name="Group 1"/>
          <p:cNvGrpSpPr/>
          <p:nvPr/>
        </p:nvGrpSpPr>
        <p:grpSpPr>
          <a:xfrm>
            <a:off x="938618" y="1256402"/>
            <a:ext cx="1340205" cy="1410453"/>
            <a:chOff x="1128118" y="1682738"/>
            <a:chExt cx="1786940" cy="1880604"/>
          </a:xfrm>
        </p:grpSpPr>
        <p:grpSp>
          <p:nvGrpSpPr>
            <p:cNvPr id="138" name="Group 27"/>
            <p:cNvGrpSpPr/>
            <p:nvPr/>
          </p:nvGrpSpPr>
          <p:grpSpPr>
            <a:xfrm>
              <a:off x="1128118" y="1682738"/>
              <a:ext cx="1786940" cy="1880604"/>
              <a:chOff x="1128118" y="1654163"/>
              <a:chExt cx="1786940" cy="1880604"/>
            </a:xfrm>
          </p:grpSpPr>
          <p:sp>
            <p:nvSpPr>
              <p:cNvPr id="146" name="Bent Arrow 28"/>
              <p:cNvSpPr/>
              <p:nvPr/>
            </p:nvSpPr>
            <p:spPr>
              <a:xfrm rot="5400000" flipH="1">
                <a:off x="1210146" y="2064271"/>
                <a:ext cx="1388468" cy="1552523"/>
              </a:xfrm>
              <a:prstGeom prst="bentArrow">
                <a:avLst>
                  <a:gd name="adj1" fmla="val 25000"/>
                  <a:gd name="adj2" fmla="val 602"/>
                  <a:gd name="adj3" fmla="val 0"/>
                  <a:gd name="adj4" fmla="val 20029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Oval 29"/>
              <p:cNvSpPr/>
              <p:nvPr/>
            </p:nvSpPr>
            <p:spPr>
              <a:xfrm>
                <a:off x="2422925" y="1654163"/>
                <a:ext cx="492133" cy="492133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GB" sz="1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4"/>
            <p:cNvGrpSpPr>
              <a:grpSpLocks noChangeAspect="1"/>
            </p:cNvGrpSpPr>
            <p:nvPr/>
          </p:nvGrpSpPr>
          <p:grpSpPr bwMode="auto">
            <a:xfrm>
              <a:off x="2536587" y="1779723"/>
              <a:ext cx="268974" cy="268974"/>
              <a:chOff x="2715" y="1033"/>
              <a:chExt cx="2252" cy="2252"/>
            </a:xfrm>
            <a:solidFill>
              <a:srgbClr val="1AB49C"/>
            </a:solidFill>
          </p:grpSpPr>
          <p:sp>
            <p:nvSpPr>
              <p:cNvPr id="140" name="Freeform 5"/>
              <p:cNvSpPr>
                <a:spLocks noEditPoints="1"/>
              </p:cNvSpPr>
              <p:nvPr/>
            </p:nvSpPr>
            <p:spPr bwMode="auto">
              <a:xfrm>
                <a:off x="3400" y="1033"/>
                <a:ext cx="882" cy="882"/>
              </a:xfrm>
              <a:custGeom>
                <a:avLst/>
                <a:gdLst>
                  <a:gd name="T0" fmla="*/ 186 w 372"/>
                  <a:gd name="T1" fmla="*/ 372 h 372"/>
                  <a:gd name="T2" fmla="*/ 372 w 372"/>
                  <a:gd name="T3" fmla="*/ 186 h 372"/>
                  <a:gd name="T4" fmla="*/ 186 w 372"/>
                  <a:gd name="T5" fmla="*/ 0 h 372"/>
                  <a:gd name="T6" fmla="*/ 0 w 372"/>
                  <a:gd name="T7" fmla="*/ 186 h 372"/>
                  <a:gd name="T8" fmla="*/ 186 w 372"/>
                  <a:gd name="T9" fmla="*/ 372 h 372"/>
                  <a:gd name="T10" fmla="*/ 96 w 372"/>
                  <a:gd name="T11" fmla="*/ 166 h 372"/>
                  <a:gd name="T12" fmla="*/ 136 w 372"/>
                  <a:gd name="T13" fmla="*/ 166 h 372"/>
                  <a:gd name="T14" fmla="*/ 163 w 372"/>
                  <a:gd name="T15" fmla="*/ 193 h 372"/>
                  <a:gd name="T16" fmla="*/ 236 w 372"/>
                  <a:gd name="T17" fmla="*/ 119 h 372"/>
                  <a:gd name="T18" fmla="*/ 276 w 372"/>
                  <a:gd name="T19" fmla="*/ 119 h 372"/>
                  <a:gd name="T20" fmla="*/ 276 w 372"/>
                  <a:gd name="T21" fmla="*/ 159 h 372"/>
                  <a:gd name="T22" fmla="*/ 183 w 372"/>
                  <a:gd name="T23" fmla="*/ 252 h 372"/>
                  <a:gd name="T24" fmla="*/ 163 w 372"/>
                  <a:gd name="T25" fmla="*/ 261 h 372"/>
                  <a:gd name="T26" fmla="*/ 143 w 372"/>
                  <a:gd name="T27" fmla="*/ 252 h 372"/>
                  <a:gd name="T28" fmla="*/ 96 w 372"/>
                  <a:gd name="T29" fmla="*/ 206 h 372"/>
                  <a:gd name="T30" fmla="*/ 96 w 372"/>
                  <a:gd name="T31" fmla="*/ 166 h 372"/>
                  <a:gd name="T32" fmla="*/ 96 w 372"/>
                  <a:gd name="T33" fmla="*/ 166 h 372"/>
                  <a:gd name="T34" fmla="*/ 96 w 372"/>
                  <a:gd name="T35" fmla="*/ 166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72" h="372">
                    <a:moveTo>
                      <a:pt x="186" y="372"/>
                    </a:moveTo>
                    <a:cubicBezTo>
                      <a:pt x="289" y="372"/>
                      <a:pt x="372" y="288"/>
                      <a:pt x="372" y="186"/>
                    </a:cubicBezTo>
                    <a:cubicBezTo>
                      <a:pt x="372" y="83"/>
                      <a:pt x="289" y="0"/>
                      <a:pt x="186" y="0"/>
                    </a:cubicBezTo>
                    <a:cubicBezTo>
                      <a:pt x="84" y="0"/>
                      <a:pt x="0" y="83"/>
                      <a:pt x="0" y="186"/>
                    </a:cubicBezTo>
                    <a:cubicBezTo>
                      <a:pt x="0" y="288"/>
                      <a:pt x="84" y="372"/>
                      <a:pt x="186" y="372"/>
                    </a:cubicBezTo>
                    <a:close/>
                    <a:moveTo>
                      <a:pt x="96" y="166"/>
                    </a:moveTo>
                    <a:cubicBezTo>
                      <a:pt x="107" y="155"/>
                      <a:pt x="125" y="155"/>
                      <a:pt x="136" y="166"/>
                    </a:cubicBezTo>
                    <a:cubicBezTo>
                      <a:pt x="163" y="193"/>
                      <a:pt x="163" y="193"/>
                      <a:pt x="163" y="193"/>
                    </a:cubicBezTo>
                    <a:cubicBezTo>
                      <a:pt x="236" y="119"/>
                      <a:pt x="236" y="119"/>
                      <a:pt x="236" y="119"/>
                    </a:cubicBezTo>
                    <a:cubicBezTo>
                      <a:pt x="247" y="108"/>
                      <a:pt x="265" y="108"/>
                      <a:pt x="276" y="119"/>
                    </a:cubicBezTo>
                    <a:cubicBezTo>
                      <a:pt x="287" y="130"/>
                      <a:pt x="287" y="148"/>
                      <a:pt x="276" y="159"/>
                    </a:cubicBezTo>
                    <a:cubicBezTo>
                      <a:pt x="183" y="252"/>
                      <a:pt x="183" y="252"/>
                      <a:pt x="183" y="252"/>
                    </a:cubicBezTo>
                    <a:cubicBezTo>
                      <a:pt x="177" y="258"/>
                      <a:pt x="170" y="261"/>
                      <a:pt x="163" y="261"/>
                    </a:cubicBezTo>
                    <a:cubicBezTo>
                      <a:pt x="156" y="261"/>
                      <a:pt x="148" y="258"/>
                      <a:pt x="143" y="252"/>
                    </a:cubicBezTo>
                    <a:cubicBezTo>
                      <a:pt x="96" y="206"/>
                      <a:pt x="96" y="206"/>
                      <a:pt x="96" y="206"/>
                    </a:cubicBezTo>
                    <a:cubicBezTo>
                      <a:pt x="85" y="195"/>
                      <a:pt x="85" y="177"/>
                      <a:pt x="96" y="166"/>
                    </a:cubicBezTo>
                    <a:close/>
                    <a:moveTo>
                      <a:pt x="96" y="166"/>
                    </a:moveTo>
                    <a:cubicBezTo>
                      <a:pt x="96" y="166"/>
                      <a:pt x="96" y="166"/>
                      <a:pt x="96" y="16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6"/>
              <p:cNvSpPr>
                <a:spLocks noEditPoints="1"/>
              </p:cNvSpPr>
              <p:nvPr/>
            </p:nvSpPr>
            <p:spPr bwMode="auto">
              <a:xfrm>
                <a:off x="2715" y="1159"/>
                <a:ext cx="519" cy="519"/>
              </a:xfrm>
              <a:custGeom>
                <a:avLst/>
                <a:gdLst>
                  <a:gd name="T0" fmla="*/ 109 w 219"/>
                  <a:gd name="T1" fmla="*/ 219 h 219"/>
                  <a:gd name="T2" fmla="*/ 219 w 219"/>
                  <a:gd name="T3" fmla="*/ 109 h 219"/>
                  <a:gd name="T4" fmla="*/ 109 w 219"/>
                  <a:gd name="T5" fmla="*/ 0 h 219"/>
                  <a:gd name="T6" fmla="*/ 0 w 219"/>
                  <a:gd name="T7" fmla="*/ 109 h 219"/>
                  <a:gd name="T8" fmla="*/ 109 w 219"/>
                  <a:gd name="T9" fmla="*/ 219 h 219"/>
                  <a:gd name="T10" fmla="*/ 109 w 219"/>
                  <a:gd name="T11" fmla="*/ 219 h 219"/>
                  <a:gd name="T12" fmla="*/ 109 w 219"/>
                  <a:gd name="T13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9" h="219">
                    <a:moveTo>
                      <a:pt x="109" y="219"/>
                    </a:moveTo>
                    <a:cubicBezTo>
                      <a:pt x="170" y="219"/>
                      <a:pt x="219" y="169"/>
                      <a:pt x="219" y="109"/>
                    </a:cubicBezTo>
                    <a:cubicBezTo>
                      <a:pt x="219" y="49"/>
                      <a:pt x="170" y="0"/>
                      <a:pt x="109" y="0"/>
                    </a:cubicBezTo>
                    <a:cubicBezTo>
                      <a:pt x="49" y="0"/>
                      <a:pt x="0" y="49"/>
                      <a:pt x="0" y="109"/>
                    </a:cubicBezTo>
                    <a:cubicBezTo>
                      <a:pt x="0" y="169"/>
                      <a:pt x="49" y="219"/>
                      <a:pt x="109" y="219"/>
                    </a:cubicBezTo>
                    <a:close/>
                    <a:moveTo>
                      <a:pt x="109" y="219"/>
                    </a:moveTo>
                    <a:cubicBezTo>
                      <a:pt x="109" y="219"/>
                      <a:pt x="109" y="219"/>
                      <a:pt x="109" y="21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7"/>
              <p:cNvSpPr>
                <a:spLocks noEditPoints="1"/>
              </p:cNvSpPr>
              <p:nvPr/>
            </p:nvSpPr>
            <p:spPr bwMode="auto">
              <a:xfrm>
                <a:off x="2741" y="1813"/>
                <a:ext cx="884" cy="1448"/>
              </a:xfrm>
              <a:custGeom>
                <a:avLst/>
                <a:gdLst>
                  <a:gd name="T0" fmla="*/ 0 w 373"/>
                  <a:gd name="T1" fmla="*/ 99 h 611"/>
                  <a:gd name="T2" fmla="*/ 0 w 373"/>
                  <a:gd name="T3" fmla="*/ 326 h 611"/>
                  <a:gd name="T4" fmla="*/ 94 w 373"/>
                  <a:gd name="T5" fmla="*/ 421 h 611"/>
                  <a:gd name="T6" fmla="*/ 217 w 373"/>
                  <a:gd name="T7" fmla="*/ 421 h 611"/>
                  <a:gd name="T8" fmla="*/ 217 w 373"/>
                  <a:gd name="T9" fmla="*/ 588 h 611"/>
                  <a:gd name="T10" fmla="*/ 240 w 373"/>
                  <a:gd name="T11" fmla="*/ 611 h 611"/>
                  <a:gd name="T12" fmla="*/ 349 w 373"/>
                  <a:gd name="T13" fmla="*/ 611 h 611"/>
                  <a:gd name="T14" fmla="*/ 373 w 373"/>
                  <a:gd name="T15" fmla="*/ 588 h 611"/>
                  <a:gd name="T16" fmla="*/ 373 w 373"/>
                  <a:gd name="T17" fmla="*/ 346 h 611"/>
                  <a:gd name="T18" fmla="*/ 293 w 373"/>
                  <a:gd name="T19" fmla="*/ 267 h 611"/>
                  <a:gd name="T20" fmla="*/ 197 w 373"/>
                  <a:gd name="T21" fmla="*/ 267 h 611"/>
                  <a:gd name="T22" fmla="*/ 197 w 373"/>
                  <a:gd name="T23" fmla="*/ 99 h 611"/>
                  <a:gd name="T24" fmla="*/ 98 w 373"/>
                  <a:gd name="T25" fmla="*/ 0 h 611"/>
                  <a:gd name="T26" fmla="*/ 0 w 373"/>
                  <a:gd name="T27" fmla="*/ 99 h 611"/>
                  <a:gd name="T28" fmla="*/ 0 w 373"/>
                  <a:gd name="T29" fmla="*/ 99 h 611"/>
                  <a:gd name="T30" fmla="*/ 0 w 373"/>
                  <a:gd name="T31" fmla="*/ 99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73" h="611">
                    <a:moveTo>
                      <a:pt x="0" y="99"/>
                    </a:moveTo>
                    <a:cubicBezTo>
                      <a:pt x="0" y="326"/>
                      <a:pt x="0" y="326"/>
                      <a:pt x="0" y="326"/>
                    </a:cubicBezTo>
                    <a:cubicBezTo>
                      <a:pt x="0" y="378"/>
                      <a:pt x="42" y="421"/>
                      <a:pt x="94" y="421"/>
                    </a:cubicBezTo>
                    <a:cubicBezTo>
                      <a:pt x="217" y="421"/>
                      <a:pt x="217" y="421"/>
                      <a:pt x="217" y="421"/>
                    </a:cubicBezTo>
                    <a:cubicBezTo>
                      <a:pt x="217" y="588"/>
                      <a:pt x="217" y="588"/>
                      <a:pt x="217" y="588"/>
                    </a:cubicBezTo>
                    <a:cubicBezTo>
                      <a:pt x="217" y="601"/>
                      <a:pt x="228" y="611"/>
                      <a:pt x="240" y="611"/>
                    </a:cubicBezTo>
                    <a:cubicBezTo>
                      <a:pt x="349" y="611"/>
                      <a:pt x="349" y="611"/>
                      <a:pt x="349" y="611"/>
                    </a:cubicBezTo>
                    <a:cubicBezTo>
                      <a:pt x="362" y="611"/>
                      <a:pt x="373" y="601"/>
                      <a:pt x="373" y="588"/>
                    </a:cubicBezTo>
                    <a:cubicBezTo>
                      <a:pt x="373" y="346"/>
                      <a:pt x="373" y="346"/>
                      <a:pt x="373" y="346"/>
                    </a:cubicBezTo>
                    <a:cubicBezTo>
                      <a:pt x="373" y="302"/>
                      <a:pt x="337" y="267"/>
                      <a:pt x="293" y="267"/>
                    </a:cubicBezTo>
                    <a:cubicBezTo>
                      <a:pt x="197" y="267"/>
                      <a:pt x="197" y="267"/>
                      <a:pt x="197" y="267"/>
                    </a:cubicBezTo>
                    <a:cubicBezTo>
                      <a:pt x="197" y="99"/>
                      <a:pt x="197" y="99"/>
                      <a:pt x="197" y="99"/>
                    </a:cubicBezTo>
                    <a:cubicBezTo>
                      <a:pt x="197" y="45"/>
                      <a:pt x="153" y="0"/>
                      <a:pt x="98" y="0"/>
                    </a:cubicBezTo>
                    <a:cubicBezTo>
                      <a:pt x="44" y="0"/>
                      <a:pt x="0" y="45"/>
                      <a:pt x="0" y="99"/>
                    </a:cubicBezTo>
                    <a:close/>
                    <a:moveTo>
                      <a:pt x="0" y="99"/>
                    </a:moveTo>
                    <a:cubicBezTo>
                      <a:pt x="0" y="99"/>
                      <a:pt x="0" y="99"/>
                      <a:pt x="0" y="9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8"/>
              <p:cNvSpPr>
                <a:spLocks noEditPoints="1"/>
              </p:cNvSpPr>
              <p:nvPr/>
            </p:nvSpPr>
            <p:spPr bwMode="auto">
              <a:xfrm>
                <a:off x="4450" y="1159"/>
                <a:ext cx="517" cy="519"/>
              </a:xfrm>
              <a:custGeom>
                <a:avLst/>
                <a:gdLst>
                  <a:gd name="T0" fmla="*/ 109 w 218"/>
                  <a:gd name="T1" fmla="*/ 219 h 219"/>
                  <a:gd name="T2" fmla="*/ 218 w 218"/>
                  <a:gd name="T3" fmla="*/ 109 h 219"/>
                  <a:gd name="T4" fmla="*/ 109 w 218"/>
                  <a:gd name="T5" fmla="*/ 0 h 219"/>
                  <a:gd name="T6" fmla="*/ 0 w 218"/>
                  <a:gd name="T7" fmla="*/ 109 h 219"/>
                  <a:gd name="T8" fmla="*/ 109 w 218"/>
                  <a:gd name="T9" fmla="*/ 219 h 219"/>
                  <a:gd name="T10" fmla="*/ 109 w 218"/>
                  <a:gd name="T11" fmla="*/ 219 h 219"/>
                  <a:gd name="T12" fmla="*/ 109 w 218"/>
                  <a:gd name="T13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8" h="219">
                    <a:moveTo>
                      <a:pt x="109" y="219"/>
                    </a:moveTo>
                    <a:cubicBezTo>
                      <a:pt x="169" y="219"/>
                      <a:pt x="218" y="169"/>
                      <a:pt x="218" y="109"/>
                    </a:cubicBezTo>
                    <a:cubicBezTo>
                      <a:pt x="218" y="49"/>
                      <a:pt x="169" y="0"/>
                      <a:pt x="109" y="0"/>
                    </a:cubicBezTo>
                    <a:cubicBezTo>
                      <a:pt x="49" y="0"/>
                      <a:pt x="0" y="49"/>
                      <a:pt x="0" y="109"/>
                    </a:cubicBezTo>
                    <a:cubicBezTo>
                      <a:pt x="0" y="169"/>
                      <a:pt x="49" y="219"/>
                      <a:pt x="109" y="219"/>
                    </a:cubicBezTo>
                    <a:close/>
                    <a:moveTo>
                      <a:pt x="109" y="219"/>
                    </a:moveTo>
                    <a:cubicBezTo>
                      <a:pt x="109" y="219"/>
                      <a:pt x="109" y="219"/>
                      <a:pt x="109" y="21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9"/>
              <p:cNvSpPr>
                <a:spLocks noEditPoints="1"/>
              </p:cNvSpPr>
              <p:nvPr/>
            </p:nvSpPr>
            <p:spPr bwMode="auto">
              <a:xfrm>
                <a:off x="4059" y="1813"/>
                <a:ext cx="884" cy="1448"/>
              </a:xfrm>
              <a:custGeom>
                <a:avLst/>
                <a:gdLst>
                  <a:gd name="T0" fmla="*/ 176 w 373"/>
                  <a:gd name="T1" fmla="*/ 99 h 611"/>
                  <a:gd name="T2" fmla="*/ 176 w 373"/>
                  <a:gd name="T3" fmla="*/ 267 h 611"/>
                  <a:gd name="T4" fmla="*/ 80 w 373"/>
                  <a:gd name="T5" fmla="*/ 267 h 611"/>
                  <a:gd name="T6" fmla="*/ 0 w 373"/>
                  <a:gd name="T7" fmla="*/ 346 h 611"/>
                  <a:gd name="T8" fmla="*/ 0 w 373"/>
                  <a:gd name="T9" fmla="*/ 588 h 611"/>
                  <a:gd name="T10" fmla="*/ 23 w 373"/>
                  <a:gd name="T11" fmla="*/ 611 h 611"/>
                  <a:gd name="T12" fmla="*/ 132 w 373"/>
                  <a:gd name="T13" fmla="*/ 611 h 611"/>
                  <a:gd name="T14" fmla="*/ 155 w 373"/>
                  <a:gd name="T15" fmla="*/ 588 h 611"/>
                  <a:gd name="T16" fmla="*/ 155 w 373"/>
                  <a:gd name="T17" fmla="*/ 421 h 611"/>
                  <a:gd name="T18" fmla="*/ 278 w 373"/>
                  <a:gd name="T19" fmla="*/ 421 h 611"/>
                  <a:gd name="T20" fmla="*/ 373 w 373"/>
                  <a:gd name="T21" fmla="*/ 326 h 611"/>
                  <a:gd name="T22" fmla="*/ 373 w 373"/>
                  <a:gd name="T23" fmla="*/ 99 h 611"/>
                  <a:gd name="T24" fmla="*/ 274 w 373"/>
                  <a:gd name="T25" fmla="*/ 0 h 611"/>
                  <a:gd name="T26" fmla="*/ 176 w 373"/>
                  <a:gd name="T27" fmla="*/ 99 h 611"/>
                  <a:gd name="T28" fmla="*/ 176 w 373"/>
                  <a:gd name="T29" fmla="*/ 99 h 611"/>
                  <a:gd name="T30" fmla="*/ 176 w 373"/>
                  <a:gd name="T31" fmla="*/ 99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73" h="611">
                    <a:moveTo>
                      <a:pt x="176" y="99"/>
                    </a:moveTo>
                    <a:cubicBezTo>
                      <a:pt x="176" y="267"/>
                      <a:pt x="176" y="267"/>
                      <a:pt x="176" y="267"/>
                    </a:cubicBezTo>
                    <a:cubicBezTo>
                      <a:pt x="80" y="267"/>
                      <a:pt x="80" y="267"/>
                      <a:pt x="80" y="267"/>
                    </a:cubicBezTo>
                    <a:cubicBezTo>
                      <a:pt x="36" y="267"/>
                      <a:pt x="0" y="302"/>
                      <a:pt x="0" y="346"/>
                    </a:cubicBezTo>
                    <a:cubicBezTo>
                      <a:pt x="0" y="588"/>
                      <a:pt x="0" y="588"/>
                      <a:pt x="0" y="588"/>
                    </a:cubicBezTo>
                    <a:cubicBezTo>
                      <a:pt x="0" y="601"/>
                      <a:pt x="10" y="611"/>
                      <a:pt x="23" y="611"/>
                    </a:cubicBezTo>
                    <a:cubicBezTo>
                      <a:pt x="132" y="611"/>
                      <a:pt x="132" y="611"/>
                      <a:pt x="132" y="611"/>
                    </a:cubicBezTo>
                    <a:cubicBezTo>
                      <a:pt x="145" y="611"/>
                      <a:pt x="155" y="601"/>
                      <a:pt x="155" y="588"/>
                    </a:cubicBezTo>
                    <a:cubicBezTo>
                      <a:pt x="155" y="421"/>
                      <a:pt x="155" y="421"/>
                      <a:pt x="155" y="421"/>
                    </a:cubicBezTo>
                    <a:cubicBezTo>
                      <a:pt x="278" y="421"/>
                      <a:pt x="278" y="421"/>
                      <a:pt x="278" y="421"/>
                    </a:cubicBezTo>
                    <a:cubicBezTo>
                      <a:pt x="330" y="421"/>
                      <a:pt x="373" y="378"/>
                      <a:pt x="373" y="326"/>
                    </a:cubicBezTo>
                    <a:cubicBezTo>
                      <a:pt x="373" y="99"/>
                      <a:pt x="373" y="99"/>
                      <a:pt x="373" y="99"/>
                    </a:cubicBezTo>
                    <a:cubicBezTo>
                      <a:pt x="373" y="45"/>
                      <a:pt x="329" y="0"/>
                      <a:pt x="274" y="0"/>
                    </a:cubicBezTo>
                    <a:cubicBezTo>
                      <a:pt x="220" y="0"/>
                      <a:pt x="176" y="45"/>
                      <a:pt x="176" y="99"/>
                    </a:cubicBezTo>
                    <a:close/>
                    <a:moveTo>
                      <a:pt x="176" y="99"/>
                    </a:moveTo>
                    <a:cubicBezTo>
                      <a:pt x="176" y="99"/>
                      <a:pt x="176" y="99"/>
                      <a:pt x="176" y="9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10"/>
              <p:cNvSpPr>
                <a:spLocks noEditPoints="1"/>
              </p:cNvSpPr>
              <p:nvPr/>
            </p:nvSpPr>
            <p:spPr bwMode="auto">
              <a:xfrm>
                <a:off x="3388" y="2052"/>
                <a:ext cx="908" cy="1233"/>
              </a:xfrm>
              <a:custGeom>
                <a:avLst/>
                <a:gdLst>
                  <a:gd name="T0" fmla="*/ 355 w 383"/>
                  <a:gd name="T1" fmla="*/ 56 h 520"/>
                  <a:gd name="T2" fmla="*/ 383 w 383"/>
                  <a:gd name="T3" fmla="*/ 28 h 520"/>
                  <a:gd name="T4" fmla="*/ 355 w 383"/>
                  <a:gd name="T5" fmla="*/ 0 h 520"/>
                  <a:gd name="T6" fmla="*/ 28 w 383"/>
                  <a:gd name="T7" fmla="*/ 0 h 520"/>
                  <a:gd name="T8" fmla="*/ 0 w 383"/>
                  <a:gd name="T9" fmla="*/ 28 h 520"/>
                  <a:gd name="T10" fmla="*/ 28 w 383"/>
                  <a:gd name="T11" fmla="*/ 56 h 520"/>
                  <a:gd name="T12" fmla="*/ 163 w 383"/>
                  <a:gd name="T13" fmla="*/ 56 h 520"/>
                  <a:gd name="T14" fmla="*/ 163 w 383"/>
                  <a:gd name="T15" fmla="*/ 492 h 520"/>
                  <a:gd name="T16" fmla="*/ 191 w 383"/>
                  <a:gd name="T17" fmla="*/ 520 h 520"/>
                  <a:gd name="T18" fmla="*/ 219 w 383"/>
                  <a:gd name="T19" fmla="*/ 492 h 520"/>
                  <a:gd name="T20" fmla="*/ 219 w 383"/>
                  <a:gd name="T21" fmla="*/ 56 h 520"/>
                  <a:gd name="T22" fmla="*/ 355 w 383"/>
                  <a:gd name="T23" fmla="*/ 56 h 520"/>
                  <a:gd name="T24" fmla="*/ 355 w 383"/>
                  <a:gd name="T25" fmla="*/ 56 h 520"/>
                  <a:gd name="T26" fmla="*/ 355 w 383"/>
                  <a:gd name="T27" fmla="*/ 56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3" h="520">
                    <a:moveTo>
                      <a:pt x="355" y="56"/>
                    </a:moveTo>
                    <a:cubicBezTo>
                      <a:pt x="370" y="56"/>
                      <a:pt x="383" y="43"/>
                      <a:pt x="383" y="28"/>
                    </a:cubicBezTo>
                    <a:cubicBezTo>
                      <a:pt x="383" y="12"/>
                      <a:pt x="370" y="0"/>
                      <a:pt x="355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12" y="0"/>
                      <a:pt x="0" y="12"/>
                      <a:pt x="0" y="28"/>
                    </a:cubicBezTo>
                    <a:cubicBezTo>
                      <a:pt x="0" y="43"/>
                      <a:pt x="12" y="56"/>
                      <a:pt x="28" y="56"/>
                    </a:cubicBezTo>
                    <a:cubicBezTo>
                      <a:pt x="163" y="56"/>
                      <a:pt x="163" y="56"/>
                      <a:pt x="163" y="56"/>
                    </a:cubicBezTo>
                    <a:cubicBezTo>
                      <a:pt x="163" y="492"/>
                      <a:pt x="163" y="492"/>
                      <a:pt x="163" y="492"/>
                    </a:cubicBezTo>
                    <a:cubicBezTo>
                      <a:pt x="163" y="508"/>
                      <a:pt x="176" y="520"/>
                      <a:pt x="191" y="520"/>
                    </a:cubicBezTo>
                    <a:cubicBezTo>
                      <a:pt x="207" y="520"/>
                      <a:pt x="219" y="508"/>
                      <a:pt x="219" y="492"/>
                    </a:cubicBezTo>
                    <a:cubicBezTo>
                      <a:pt x="219" y="56"/>
                      <a:pt x="219" y="56"/>
                      <a:pt x="219" y="56"/>
                    </a:cubicBezTo>
                    <a:lnTo>
                      <a:pt x="355" y="56"/>
                    </a:lnTo>
                    <a:close/>
                    <a:moveTo>
                      <a:pt x="355" y="56"/>
                    </a:moveTo>
                    <a:cubicBezTo>
                      <a:pt x="355" y="56"/>
                      <a:pt x="355" y="56"/>
                      <a:pt x="355" y="5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66"/>
                <a:endParaRPr lang="en-GB" sz="1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102361" y="2660345"/>
            <a:ext cx="8939285" cy="368490"/>
          </a:xfrm>
          <a:prstGeom prst="rect">
            <a:avLst/>
          </a:prstGeom>
          <a:solidFill>
            <a:srgbClr val="6D6E7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66"/>
            <a:endParaRPr lang="en-GB" sz="900" cap="all">
              <a:solidFill>
                <a:prstClr val="white"/>
              </a:solidFill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90" name="Прямая соединительная линия 289"/>
          <p:cNvCxnSpPr/>
          <p:nvPr/>
        </p:nvCxnSpPr>
        <p:spPr>
          <a:xfrm flipV="1">
            <a:off x="1520814" y="1779222"/>
            <a:ext cx="6467494" cy="27130"/>
          </a:xfrm>
          <a:prstGeom prst="line">
            <a:avLst/>
          </a:prstGeom>
          <a:ln w="31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Прямая соединительная линия 270"/>
          <p:cNvCxnSpPr/>
          <p:nvPr/>
        </p:nvCxnSpPr>
        <p:spPr>
          <a:xfrm>
            <a:off x="1594424" y="3690224"/>
            <a:ext cx="7167413" cy="0"/>
          </a:xfrm>
          <a:prstGeom prst="line">
            <a:avLst/>
          </a:prstGeom>
          <a:ln w="31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Прямая соединительная линия 267"/>
          <p:cNvCxnSpPr/>
          <p:nvPr/>
        </p:nvCxnSpPr>
        <p:spPr>
          <a:xfrm>
            <a:off x="1520814" y="2044043"/>
            <a:ext cx="6439584" cy="17278"/>
          </a:xfrm>
          <a:prstGeom prst="line">
            <a:avLst/>
          </a:prstGeom>
          <a:ln w="3175">
            <a:solidFill>
              <a:srgbClr val="0099CC"/>
            </a:solidFill>
            <a:prstDash val="lg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38248" y="2740718"/>
            <a:ext cx="491158" cy="23852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66"/>
            <a:r>
              <a:rPr sz="1100" cap="all" dirty="0">
                <a:solidFill>
                  <a:prstClr val="white"/>
                </a:solidFill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Июль</a:t>
            </a:r>
            <a:endParaRPr lang="en-US" sz="1100" cap="all" dirty="0">
              <a:solidFill>
                <a:prstClr val="white"/>
              </a:solidFill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08208" y="2740718"/>
            <a:ext cx="723594" cy="23852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66"/>
            <a:r>
              <a:rPr sz="1100" cap="all" dirty="0">
                <a:solidFill>
                  <a:prstClr val="white"/>
                </a:solidFill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Сентябрь</a:t>
            </a:r>
            <a:endParaRPr lang="en-US" sz="1100" cap="all" dirty="0">
              <a:solidFill>
                <a:prstClr val="white"/>
              </a:solidFill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50103" y="2728115"/>
            <a:ext cx="659474" cy="23852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66"/>
            <a:r>
              <a:rPr sz="1100" cap="all" dirty="0">
                <a:solidFill>
                  <a:prstClr val="white"/>
                </a:solidFill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Октябрь</a:t>
            </a:r>
            <a:endParaRPr lang="en-GB" sz="1100" cap="all" dirty="0">
              <a:solidFill>
                <a:prstClr val="white"/>
              </a:solidFill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Box 34"/>
          <p:cNvSpPr txBox="1"/>
          <p:nvPr/>
        </p:nvSpPr>
        <p:spPr>
          <a:xfrm>
            <a:off x="35496" y="1589046"/>
            <a:ext cx="1309440" cy="76969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sz="800" b="1" cap="all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БИЗНЕС-МИССИИ</a:t>
            </a:r>
          </a:p>
          <a:p>
            <a:pPr>
              <a:lnSpc>
                <a:spcPct val="200000"/>
              </a:lnSpc>
            </a:pPr>
            <a:r>
              <a:rPr sz="800" b="1" cap="all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Выставки</a:t>
            </a:r>
          </a:p>
          <a:p>
            <a:pPr>
              <a:lnSpc>
                <a:spcPct val="200000"/>
              </a:lnSpc>
            </a:pPr>
            <a:r>
              <a:rPr sz="800" b="1" cap="all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Делегации в Томске</a:t>
            </a:r>
            <a:endParaRPr lang="en-GB" sz="800" b="1" cap="all" dirty="0">
              <a:solidFill>
                <a:prstClr val="black">
                  <a:lumMod val="65000"/>
                  <a:lumOff val="35000"/>
                </a:prstClr>
              </a:solidFill>
              <a:latin typeface="Cambria" panose="0204050305040603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812953" y="2740718"/>
            <a:ext cx="487952" cy="23852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66"/>
            <a:r>
              <a:rPr sz="1100" cap="all" dirty="0">
                <a:solidFill>
                  <a:prstClr val="white"/>
                </a:solidFill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Июнь</a:t>
            </a:r>
            <a:endParaRPr lang="en-US" sz="1100" cap="all" dirty="0">
              <a:solidFill>
                <a:prstClr val="white"/>
              </a:solidFill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311934" y="2728163"/>
            <a:ext cx="579324" cy="23852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66"/>
            <a:r>
              <a:rPr sz="1100" cap="all" dirty="0">
                <a:solidFill>
                  <a:prstClr val="white"/>
                </a:solidFill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Апрель</a:t>
            </a:r>
            <a:endParaRPr lang="en-US" sz="1100" cap="all" dirty="0">
              <a:solidFill>
                <a:prstClr val="white"/>
              </a:solidFill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191430" y="2740718"/>
            <a:ext cx="388567" cy="23852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66"/>
            <a:r>
              <a:rPr sz="1100" cap="all" dirty="0">
                <a:solidFill>
                  <a:prstClr val="white"/>
                </a:solidFill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Май</a:t>
            </a:r>
            <a:endParaRPr lang="en-US" sz="1100" cap="all" dirty="0">
              <a:solidFill>
                <a:prstClr val="white"/>
              </a:solidFill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210130" y="2740718"/>
            <a:ext cx="553676" cy="23852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66"/>
            <a:r>
              <a:rPr sz="1100" cap="all" dirty="0">
                <a:solidFill>
                  <a:prstClr val="white"/>
                </a:solidFill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Август</a:t>
            </a:r>
            <a:endParaRPr lang="en-US" sz="1100" cap="all" dirty="0">
              <a:solidFill>
                <a:prstClr val="white"/>
              </a:solidFill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533519" y="2740789"/>
            <a:ext cx="596956" cy="23852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66"/>
            <a:r>
              <a:rPr sz="1100" cap="all" dirty="0">
                <a:solidFill>
                  <a:prstClr val="white"/>
                </a:solidFill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Ноябрь</a:t>
            </a:r>
            <a:endParaRPr lang="en-GB" sz="1100" cap="all" dirty="0">
              <a:solidFill>
                <a:prstClr val="white"/>
              </a:solidFill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262828" y="2728025"/>
            <a:ext cx="664283" cy="23852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66"/>
            <a:r>
              <a:rPr sz="1100" cap="all" dirty="0">
                <a:solidFill>
                  <a:prstClr val="white"/>
                </a:solidFill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Декабрь</a:t>
            </a:r>
            <a:endParaRPr lang="en-GB" sz="1100" cap="all" dirty="0">
              <a:solidFill>
                <a:prstClr val="white"/>
              </a:solidFill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742194" y="2728163"/>
            <a:ext cx="447878" cy="23852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66"/>
            <a:r>
              <a:rPr sz="1100" cap="all" dirty="0">
                <a:solidFill>
                  <a:prstClr val="white"/>
                </a:solidFill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Март</a:t>
            </a:r>
            <a:endParaRPr lang="en-US" sz="1100" cap="all" dirty="0">
              <a:solidFill>
                <a:prstClr val="white"/>
              </a:solidFill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97480" y="2728025"/>
            <a:ext cx="691534" cy="23852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66"/>
            <a:r>
              <a:rPr sz="1100" cap="all" dirty="0">
                <a:solidFill>
                  <a:prstClr val="white"/>
                </a:solidFill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Февраль</a:t>
            </a:r>
            <a:endParaRPr lang="en-US" sz="1100" cap="all" dirty="0">
              <a:solidFill>
                <a:prstClr val="white"/>
              </a:solidFill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72556" y="1111596"/>
            <a:ext cx="677106" cy="20774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66"/>
            <a:r>
              <a:rPr sz="900" b="1" cap="all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Январь</a:t>
            </a:r>
            <a:endParaRPr lang="en-US" sz="900" b="1" cap="all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2" name="Group 27"/>
          <p:cNvGrpSpPr/>
          <p:nvPr/>
        </p:nvGrpSpPr>
        <p:grpSpPr>
          <a:xfrm>
            <a:off x="5342894" y="1257677"/>
            <a:ext cx="1340205" cy="1410453"/>
            <a:chOff x="1128118" y="1654163"/>
            <a:chExt cx="1786940" cy="1880604"/>
          </a:xfrm>
        </p:grpSpPr>
        <p:sp>
          <p:nvSpPr>
            <p:cNvPr id="190" name="Bent Arrow 28"/>
            <p:cNvSpPr/>
            <p:nvPr/>
          </p:nvSpPr>
          <p:spPr>
            <a:xfrm rot="5400000" flipH="1">
              <a:off x="1210146" y="2064271"/>
              <a:ext cx="1388468" cy="1552523"/>
            </a:xfrm>
            <a:prstGeom prst="bentArrow">
              <a:avLst>
                <a:gd name="adj1" fmla="val 25000"/>
                <a:gd name="adj2" fmla="val 602"/>
                <a:gd name="adj3" fmla="val 0"/>
                <a:gd name="adj4" fmla="val 2002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191" name="Oval 29"/>
            <p:cNvSpPr/>
            <p:nvPr/>
          </p:nvSpPr>
          <p:spPr>
            <a:xfrm>
              <a:off x="2422925" y="1654163"/>
              <a:ext cx="492133" cy="492133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GB" sz="1400">
                <a:solidFill>
                  <a:prstClr val="white"/>
                </a:solidFill>
              </a:endParaRPr>
            </a:p>
          </p:txBody>
        </p:sp>
      </p:grpSp>
      <p:sp>
        <p:nvSpPr>
          <p:cNvPr id="258" name="TextBox 257"/>
          <p:cNvSpPr txBox="1"/>
          <p:nvPr/>
        </p:nvSpPr>
        <p:spPr>
          <a:xfrm>
            <a:off x="811337" y="251855"/>
            <a:ext cx="8362825" cy="900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66"/>
            <a:r>
              <a:rPr lang="ru-RU" b="1" spc="75" dirty="0">
                <a:solidFill>
                  <a:srgbClr val="C00000"/>
                </a:solidFill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МЕРОПРИЯТИЯ </a:t>
            </a:r>
          </a:p>
          <a:p>
            <a:pPr algn="ctr" defTabSz="685766"/>
            <a:r>
              <a:rPr lang="ru-RU" b="1" spc="75" dirty="0">
                <a:solidFill>
                  <a:srgbClr val="C00000"/>
                </a:solidFill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ПО ПОДДЕРЖКЕ ЭКСПОРТО-ОРИЕНТИРОВАННОГО МСП В РАМКАХ НАЦПРОЕКТА ПО РАЗВИТИЮ ПРЕДПРИНИМАТЕЛЬСТВА </a:t>
            </a:r>
            <a:r>
              <a:rPr b="1" spc="75" dirty="0">
                <a:solidFill>
                  <a:srgbClr val="C00000"/>
                </a:solidFill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b="1" spc="75" dirty="0">
                <a:solidFill>
                  <a:srgbClr val="C00000"/>
                </a:solidFill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2022</a:t>
            </a:r>
            <a:endParaRPr lang="en-US" b="1" spc="75" dirty="0">
              <a:solidFill>
                <a:srgbClr val="C00000"/>
              </a:solidFill>
              <a:latin typeface="Cambria" panose="0204050305040603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71" y="4710765"/>
            <a:ext cx="290302" cy="29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" name="TextBox 34"/>
          <p:cNvSpPr txBox="1"/>
          <p:nvPr/>
        </p:nvSpPr>
        <p:spPr>
          <a:xfrm>
            <a:off x="155735" y="3219823"/>
            <a:ext cx="1309438" cy="76969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sz="800" b="1" cap="all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БИЗНЕС-МИССИИ</a:t>
            </a:r>
          </a:p>
          <a:p>
            <a:pPr>
              <a:lnSpc>
                <a:spcPct val="200000"/>
              </a:lnSpc>
            </a:pPr>
            <a:r>
              <a:rPr sz="800" b="1" cap="all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Выставки</a:t>
            </a:r>
          </a:p>
          <a:p>
            <a:pPr>
              <a:lnSpc>
                <a:spcPct val="200000"/>
              </a:lnSpc>
            </a:pPr>
            <a:r>
              <a:rPr sz="800" b="1" cap="all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Делегации в Томске</a:t>
            </a:r>
            <a:endParaRPr lang="en-GB" sz="800" b="1" cap="all" dirty="0">
              <a:solidFill>
                <a:prstClr val="black">
                  <a:lumMod val="65000"/>
                  <a:lumOff val="35000"/>
                </a:prstClr>
              </a:solidFill>
              <a:latin typeface="Cambria" panose="0204050305040603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6" name="Picture 4" descr="https://im0-tub-ru.yandex.net/i?id=fbd0135bbe8009daf947174e1d9d04db-l&amp;n=1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91" y="4665638"/>
            <a:ext cx="542487" cy="35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belyaev\Pictures\флаги иконки\i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487" y="1630293"/>
            <a:ext cx="232676" cy="23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belyaev\Pictures\флаги иконки\kz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808" y="1688184"/>
            <a:ext cx="229306" cy="23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0" name="Прямая соединительная линия 269"/>
          <p:cNvCxnSpPr/>
          <p:nvPr/>
        </p:nvCxnSpPr>
        <p:spPr>
          <a:xfrm>
            <a:off x="1630492" y="3922560"/>
            <a:ext cx="7144658" cy="43667"/>
          </a:xfrm>
          <a:prstGeom prst="line">
            <a:avLst/>
          </a:prstGeom>
          <a:ln w="31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4" name="Picture 12" descr="http://azworld.bmg.by/images/azz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397" y="3095964"/>
            <a:ext cx="231116" cy="3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belyaev\Pictures\флаги иконки\v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158" y="1626353"/>
            <a:ext cx="236616" cy="23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Picture 5" descr="C:\Users\belyaev\Pictures\флаги иконки\i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41" y="3193599"/>
            <a:ext cx="232676" cy="23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C:\Users\belyaev\Pictures\флаги иконки\k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956" y="3849704"/>
            <a:ext cx="234118" cy="23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12" descr="http://azworld.bmg.by/images/azz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141" y="3750553"/>
            <a:ext cx="232809" cy="31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Picture 7" descr="C:\Users\belyaev\Pictures\флаги иконки\uz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776" y="3838823"/>
            <a:ext cx="236046" cy="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Picture 6" descr="C:\Users\belyaev\Pictures\флаги иконки\kz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540" y="2222880"/>
            <a:ext cx="226955" cy="21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" name="TextBox 336"/>
          <p:cNvSpPr txBox="1"/>
          <p:nvPr/>
        </p:nvSpPr>
        <p:spPr>
          <a:xfrm>
            <a:off x="6919253" y="3109782"/>
            <a:ext cx="359712" cy="146192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66"/>
            <a:r>
              <a:rPr lang="ru-RU" sz="500" cap="all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СЕРБИЯ</a:t>
            </a:r>
            <a:endParaRPr sz="500" cap="all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</a:endParaRPr>
          </a:p>
        </p:txBody>
      </p:sp>
      <p:sp>
        <p:nvSpPr>
          <p:cNvPr id="382" name="TextBox 381"/>
          <p:cNvSpPr txBox="1"/>
          <p:nvPr/>
        </p:nvSpPr>
        <p:spPr>
          <a:xfrm>
            <a:off x="7965608" y="3002319"/>
            <a:ext cx="1244963" cy="17697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66"/>
            <a:r>
              <a:rPr sz="700" dirty="0">
                <a:solidFill>
                  <a:srgbClr val="00B0F0"/>
                </a:solidFill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ЛУЧШИЙ ЭКСПОРТЕР 2022</a:t>
            </a:r>
          </a:p>
        </p:txBody>
      </p:sp>
      <p:grpSp>
        <p:nvGrpSpPr>
          <p:cNvPr id="316" name="Группа 315"/>
          <p:cNvGrpSpPr/>
          <p:nvPr/>
        </p:nvGrpSpPr>
        <p:grpSpPr>
          <a:xfrm>
            <a:off x="8619082" y="3154878"/>
            <a:ext cx="407036" cy="380629"/>
            <a:chOff x="11005009" y="4084445"/>
            <a:chExt cx="1023268" cy="1023269"/>
          </a:xfrm>
        </p:grpSpPr>
        <p:sp>
          <p:nvSpPr>
            <p:cNvPr id="374" name="Oval 15"/>
            <p:cNvSpPr/>
            <p:nvPr/>
          </p:nvSpPr>
          <p:spPr>
            <a:xfrm>
              <a:off x="11005009" y="4084445"/>
              <a:ext cx="1023268" cy="1023269"/>
            </a:xfrm>
            <a:prstGeom prst="ellipse">
              <a:avLst/>
            </a:prstGeom>
            <a:noFill/>
            <a:ln w="34925">
              <a:solidFill>
                <a:srgbClr val="00BD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600">
                <a:solidFill>
                  <a:prstClr val="white"/>
                </a:solidFill>
              </a:endParaRPr>
            </a:p>
          </p:txBody>
        </p:sp>
        <p:sp>
          <p:nvSpPr>
            <p:cNvPr id="375" name="Oval 18"/>
            <p:cNvSpPr/>
            <p:nvPr/>
          </p:nvSpPr>
          <p:spPr>
            <a:xfrm>
              <a:off x="11074645" y="4155911"/>
              <a:ext cx="888013" cy="888013"/>
            </a:xfrm>
            <a:prstGeom prst="ellipse">
              <a:avLst/>
            </a:prstGeom>
            <a:solidFill>
              <a:srgbClr val="00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600">
                <a:solidFill>
                  <a:prstClr val="white"/>
                </a:solidFill>
              </a:endParaRPr>
            </a:p>
          </p:txBody>
        </p:sp>
        <p:pic>
          <p:nvPicPr>
            <p:cNvPr id="376" name="Picture 2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4772" y="4413674"/>
              <a:ext cx="380185" cy="323157"/>
            </a:xfrm>
            <a:prstGeom prst="rect">
              <a:avLst/>
            </a:prstGeom>
          </p:spPr>
        </p:pic>
      </p:grpSp>
      <p:grpSp>
        <p:nvGrpSpPr>
          <p:cNvPr id="396" name="Group 31"/>
          <p:cNvGrpSpPr>
            <a:grpSpLocks noChangeAspect="1"/>
          </p:cNvGrpSpPr>
          <p:nvPr/>
        </p:nvGrpSpPr>
        <p:grpSpPr bwMode="auto">
          <a:xfrm>
            <a:off x="4862167" y="1328080"/>
            <a:ext cx="215228" cy="196183"/>
            <a:chOff x="1980" y="463"/>
            <a:chExt cx="3718" cy="3389"/>
          </a:xfrm>
          <a:solidFill>
            <a:srgbClr val="1AB49C"/>
          </a:solidFill>
        </p:grpSpPr>
        <p:sp>
          <p:nvSpPr>
            <p:cNvPr id="397" name="Freeform 32"/>
            <p:cNvSpPr>
              <a:spLocks noEditPoints="1"/>
            </p:cNvSpPr>
            <p:nvPr/>
          </p:nvSpPr>
          <p:spPr bwMode="auto">
            <a:xfrm>
              <a:off x="5184" y="1512"/>
              <a:ext cx="161" cy="525"/>
            </a:xfrm>
            <a:custGeom>
              <a:avLst/>
              <a:gdLst>
                <a:gd name="T0" fmla="*/ 31 w 68"/>
                <a:gd name="T1" fmla="*/ 41 h 222"/>
                <a:gd name="T2" fmla="*/ 0 w 68"/>
                <a:gd name="T3" fmla="*/ 199 h 222"/>
                <a:gd name="T4" fmla="*/ 1 w 68"/>
                <a:gd name="T5" fmla="*/ 200 h 222"/>
                <a:gd name="T6" fmla="*/ 23 w 68"/>
                <a:gd name="T7" fmla="*/ 210 h 222"/>
                <a:gd name="T8" fmla="*/ 39 w 68"/>
                <a:gd name="T9" fmla="*/ 222 h 222"/>
                <a:gd name="T10" fmla="*/ 39 w 68"/>
                <a:gd name="T11" fmla="*/ 209 h 222"/>
                <a:gd name="T12" fmla="*/ 59 w 68"/>
                <a:gd name="T13" fmla="*/ 41 h 222"/>
                <a:gd name="T14" fmla="*/ 68 w 68"/>
                <a:gd name="T15" fmla="*/ 0 h 222"/>
                <a:gd name="T16" fmla="*/ 31 w 68"/>
                <a:gd name="T17" fmla="*/ 41 h 222"/>
                <a:gd name="T18" fmla="*/ 31 w 68"/>
                <a:gd name="T19" fmla="*/ 41 h 222"/>
                <a:gd name="T20" fmla="*/ 31 w 68"/>
                <a:gd name="T21" fmla="*/ 4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222">
                  <a:moveTo>
                    <a:pt x="31" y="41"/>
                  </a:moveTo>
                  <a:cubicBezTo>
                    <a:pt x="20" y="81"/>
                    <a:pt x="6" y="158"/>
                    <a:pt x="0" y="199"/>
                  </a:cubicBezTo>
                  <a:cubicBezTo>
                    <a:pt x="1" y="199"/>
                    <a:pt x="1" y="200"/>
                    <a:pt x="1" y="200"/>
                  </a:cubicBezTo>
                  <a:cubicBezTo>
                    <a:pt x="9" y="203"/>
                    <a:pt x="16" y="206"/>
                    <a:pt x="23" y="210"/>
                  </a:cubicBezTo>
                  <a:cubicBezTo>
                    <a:pt x="29" y="214"/>
                    <a:pt x="34" y="218"/>
                    <a:pt x="39" y="222"/>
                  </a:cubicBezTo>
                  <a:cubicBezTo>
                    <a:pt x="39" y="218"/>
                    <a:pt x="39" y="214"/>
                    <a:pt x="39" y="209"/>
                  </a:cubicBezTo>
                  <a:cubicBezTo>
                    <a:pt x="40" y="166"/>
                    <a:pt x="51" y="86"/>
                    <a:pt x="59" y="41"/>
                  </a:cubicBezTo>
                  <a:cubicBezTo>
                    <a:pt x="61" y="28"/>
                    <a:pt x="63" y="14"/>
                    <a:pt x="68" y="0"/>
                  </a:cubicBezTo>
                  <a:cubicBezTo>
                    <a:pt x="48" y="6"/>
                    <a:pt x="36" y="21"/>
                    <a:pt x="31" y="41"/>
                  </a:cubicBezTo>
                  <a:close/>
                  <a:moveTo>
                    <a:pt x="31" y="41"/>
                  </a:moveTo>
                  <a:cubicBezTo>
                    <a:pt x="31" y="41"/>
                    <a:pt x="31" y="41"/>
                    <a:pt x="31" y="4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398" name="Freeform 33"/>
            <p:cNvSpPr>
              <a:spLocks noEditPoints="1"/>
            </p:cNvSpPr>
            <p:nvPr/>
          </p:nvSpPr>
          <p:spPr bwMode="auto">
            <a:xfrm>
              <a:off x="2884" y="463"/>
              <a:ext cx="1912" cy="2189"/>
            </a:xfrm>
            <a:custGeom>
              <a:avLst/>
              <a:gdLst>
                <a:gd name="T0" fmla="*/ 735 w 808"/>
                <a:gd name="T1" fmla="*/ 706 h 925"/>
                <a:gd name="T2" fmla="*/ 806 w 808"/>
                <a:gd name="T3" fmla="*/ 521 h 925"/>
                <a:gd name="T4" fmla="*/ 808 w 808"/>
                <a:gd name="T5" fmla="*/ 391 h 925"/>
                <a:gd name="T6" fmla="*/ 808 w 808"/>
                <a:gd name="T7" fmla="*/ 199 h 925"/>
                <a:gd name="T8" fmla="*/ 747 w 808"/>
                <a:gd name="T9" fmla="*/ 132 h 925"/>
                <a:gd name="T10" fmla="*/ 731 w 808"/>
                <a:gd name="T11" fmla="*/ 130 h 925"/>
                <a:gd name="T12" fmla="*/ 668 w 808"/>
                <a:gd name="T13" fmla="*/ 120 h 925"/>
                <a:gd name="T14" fmla="*/ 450 w 808"/>
                <a:gd name="T15" fmla="*/ 18 h 925"/>
                <a:gd name="T16" fmla="*/ 404 w 808"/>
                <a:gd name="T17" fmla="*/ 0 h 925"/>
                <a:gd name="T18" fmla="*/ 359 w 808"/>
                <a:gd name="T19" fmla="*/ 18 h 925"/>
                <a:gd name="T20" fmla="*/ 67 w 808"/>
                <a:gd name="T21" fmla="*/ 131 h 925"/>
                <a:gd name="T22" fmla="*/ 0 w 808"/>
                <a:gd name="T23" fmla="*/ 202 h 925"/>
                <a:gd name="T24" fmla="*/ 0 w 808"/>
                <a:gd name="T25" fmla="*/ 298 h 925"/>
                <a:gd name="T26" fmla="*/ 0 w 808"/>
                <a:gd name="T27" fmla="*/ 492 h 925"/>
                <a:gd name="T28" fmla="*/ 10 w 808"/>
                <a:gd name="T29" fmla="*/ 576 h 925"/>
                <a:gd name="T30" fmla="*/ 115 w 808"/>
                <a:gd name="T31" fmla="*/ 756 h 925"/>
                <a:gd name="T32" fmla="*/ 381 w 808"/>
                <a:gd name="T33" fmla="*/ 921 h 925"/>
                <a:gd name="T34" fmla="*/ 404 w 808"/>
                <a:gd name="T35" fmla="*/ 925 h 925"/>
                <a:gd name="T36" fmla="*/ 433 w 808"/>
                <a:gd name="T37" fmla="*/ 918 h 925"/>
                <a:gd name="T38" fmla="*/ 461 w 808"/>
                <a:gd name="T39" fmla="*/ 906 h 925"/>
                <a:gd name="T40" fmla="*/ 531 w 808"/>
                <a:gd name="T41" fmla="*/ 874 h 925"/>
                <a:gd name="T42" fmla="*/ 735 w 808"/>
                <a:gd name="T43" fmla="*/ 706 h 925"/>
                <a:gd name="T44" fmla="*/ 487 w 808"/>
                <a:gd name="T45" fmla="*/ 788 h 925"/>
                <a:gd name="T46" fmla="*/ 422 w 808"/>
                <a:gd name="T47" fmla="*/ 817 h 925"/>
                <a:gd name="T48" fmla="*/ 404 w 808"/>
                <a:gd name="T49" fmla="*/ 825 h 925"/>
                <a:gd name="T50" fmla="*/ 404 w 808"/>
                <a:gd name="T51" fmla="*/ 471 h 925"/>
                <a:gd name="T52" fmla="*/ 97 w 808"/>
                <a:gd name="T53" fmla="*/ 471 h 925"/>
                <a:gd name="T54" fmla="*/ 97 w 808"/>
                <a:gd name="T55" fmla="*/ 298 h 925"/>
                <a:gd name="T56" fmla="*/ 97 w 808"/>
                <a:gd name="T57" fmla="*/ 226 h 925"/>
                <a:gd name="T58" fmla="*/ 404 w 808"/>
                <a:gd name="T59" fmla="*/ 105 h 925"/>
                <a:gd name="T60" fmla="*/ 404 w 808"/>
                <a:gd name="T61" fmla="*/ 471 h 925"/>
                <a:gd name="T62" fmla="*/ 710 w 808"/>
                <a:gd name="T63" fmla="*/ 471 h 925"/>
                <a:gd name="T64" fmla="*/ 709 w 808"/>
                <a:gd name="T65" fmla="*/ 516 h 925"/>
                <a:gd name="T66" fmla="*/ 657 w 808"/>
                <a:gd name="T67" fmla="*/ 648 h 925"/>
                <a:gd name="T68" fmla="*/ 487 w 808"/>
                <a:gd name="T69" fmla="*/ 788 h 925"/>
                <a:gd name="T70" fmla="*/ 487 w 808"/>
                <a:gd name="T71" fmla="*/ 788 h 925"/>
                <a:gd name="T72" fmla="*/ 487 w 808"/>
                <a:gd name="T73" fmla="*/ 788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08" h="925">
                  <a:moveTo>
                    <a:pt x="735" y="706"/>
                  </a:moveTo>
                  <a:cubicBezTo>
                    <a:pt x="779" y="648"/>
                    <a:pt x="803" y="585"/>
                    <a:pt x="806" y="521"/>
                  </a:cubicBezTo>
                  <a:cubicBezTo>
                    <a:pt x="808" y="478"/>
                    <a:pt x="808" y="434"/>
                    <a:pt x="808" y="391"/>
                  </a:cubicBezTo>
                  <a:cubicBezTo>
                    <a:pt x="808" y="199"/>
                    <a:pt x="808" y="199"/>
                    <a:pt x="808" y="199"/>
                  </a:cubicBezTo>
                  <a:cubicBezTo>
                    <a:pt x="808" y="162"/>
                    <a:pt x="785" y="137"/>
                    <a:pt x="747" y="132"/>
                  </a:cubicBezTo>
                  <a:cubicBezTo>
                    <a:pt x="731" y="130"/>
                    <a:pt x="731" y="130"/>
                    <a:pt x="731" y="130"/>
                  </a:cubicBezTo>
                  <a:cubicBezTo>
                    <a:pt x="709" y="127"/>
                    <a:pt x="688" y="125"/>
                    <a:pt x="668" y="120"/>
                  </a:cubicBezTo>
                  <a:cubicBezTo>
                    <a:pt x="596" y="104"/>
                    <a:pt x="527" y="72"/>
                    <a:pt x="450" y="18"/>
                  </a:cubicBezTo>
                  <a:cubicBezTo>
                    <a:pt x="438" y="9"/>
                    <a:pt x="424" y="0"/>
                    <a:pt x="404" y="0"/>
                  </a:cubicBezTo>
                  <a:cubicBezTo>
                    <a:pt x="385" y="0"/>
                    <a:pt x="371" y="9"/>
                    <a:pt x="359" y="18"/>
                  </a:cubicBezTo>
                  <a:cubicBezTo>
                    <a:pt x="256" y="89"/>
                    <a:pt x="163" y="125"/>
                    <a:pt x="67" y="131"/>
                  </a:cubicBezTo>
                  <a:cubicBezTo>
                    <a:pt x="42" y="132"/>
                    <a:pt x="0" y="143"/>
                    <a:pt x="0" y="202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0" y="363"/>
                    <a:pt x="0" y="428"/>
                    <a:pt x="0" y="492"/>
                  </a:cubicBezTo>
                  <a:cubicBezTo>
                    <a:pt x="0" y="518"/>
                    <a:pt x="3" y="545"/>
                    <a:pt x="10" y="576"/>
                  </a:cubicBezTo>
                  <a:cubicBezTo>
                    <a:pt x="25" y="640"/>
                    <a:pt x="59" y="699"/>
                    <a:pt x="115" y="756"/>
                  </a:cubicBezTo>
                  <a:cubicBezTo>
                    <a:pt x="183" y="826"/>
                    <a:pt x="270" y="880"/>
                    <a:pt x="381" y="921"/>
                  </a:cubicBezTo>
                  <a:cubicBezTo>
                    <a:pt x="388" y="924"/>
                    <a:pt x="396" y="925"/>
                    <a:pt x="404" y="925"/>
                  </a:cubicBezTo>
                  <a:cubicBezTo>
                    <a:pt x="415" y="925"/>
                    <a:pt x="426" y="922"/>
                    <a:pt x="433" y="918"/>
                  </a:cubicBezTo>
                  <a:cubicBezTo>
                    <a:pt x="461" y="906"/>
                    <a:pt x="461" y="906"/>
                    <a:pt x="461" y="906"/>
                  </a:cubicBezTo>
                  <a:cubicBezTo>
                    <a:pt x="484" y="896"/>
                    <a:pt x="508" y="886"/>
                    <a:pt x="531" y="874"/>
                  </a:cubicBezTo>
                  <a:cubicBezTo>
                    <a:pt x="618" y="829"/>
                    <a:pt x="685" y="773"/>
                    <a:pt x="735" y="706"/>
                  </a:cubicBezTo>
                  <a:close/>
                  <a:moveTo>
                    <a:pt x="487" y="788"/>
                  </a:moveTo>
                  <a:cubicBezTo>
                    <a:pt x="466" y="798"/>
                    <a:pt x="444" y="808"/>
                    <a:pt x="422" y="817"/>
                  </a:cubicBezTo>
                  <a:cubicBezTo>
                    <a:pt x="416" y="819"/>
                    <a:pt x="410" y="822"/>
                    <a:pt x="404" y="825"/>
                  </a:cubicBezTo>
                  <a:cubicBezTo>
                    <a:pt x="404" y="471"/>
                    <a:pt x="404" y="471"/>
                    <a:pt x="404" y="471"/>
                  </a:cubicBezTo>
                  <a:cubicBezTo>
                    <a:pt x="97" y="471"/>
                    <a:pt x="97" y="471"/>
                    <a:pt x="97" y="471"/>
                  </a:cubicBezTo>
                  <a:cubicBezTo>
                    <a:pt x="97" y="413"/>
                    <a:pt x="97" y="356"/>
                    <a:pt x="97" y="298"/>
                  </a:cubicBezTo>
                  <a:cubicBezTo>
                    <a:pt x="97" y="226"/>
                    <a:pt x="97" y="226"/>
                    <a:pt x="97" y="226"/>
                  </a:cubicBezTo>
                  <a:cubicBezTo>
                    <a:pt x="199" y="215"/>
                    <a:pt x="298" y="177"/>
                    <a:pt x="404" y="105"/>
                  </a:cubicBezTo>
                  <a:cubicBezTo>
                    <a:pt x="404" y="471"/>
                    <a:pt x="404" y="471"/>
                    <a:pt x="404" y="471"/>
                  </a:cubicBezTo>
                  <a:cubicBezTo>
                    <a:pt x="710" y="471"/>
                    <a:pt x="710" y="471"/>
                    <a:pt x="710" y="471"/>
                  </a:cubicBezTo>
                  <a:cubicBezTo>
                    <a:pt x="710" y="486"/>
                    <a:pt x="710" y="502"/>
                    <a:pt x="709" y="516"/>
                  </a:cubicBezTo>
                  <a:cubicBezTo>
                    <a:pt x="707" y="562"/>
                    <a:pt x="690" y="604"/>
                    <a:pt x="657" y="648"/>
                  </a:cubicBezTo>
                  <a:cubicBezTo>
                    <a:pt x="616" y="704"/>
                    <a:pt x="560" y="750"/>
                    <a:pt x="487" y="788"/>
                  </a:cubicBezTo>
                  <a:close/>
                  <a:moveTo>
                    <a:pt x="487" y="788"/>
                  </a:moveTo>
                  <a:cubicBezTo>
                    <a:pt x="487" y="788"/>
                    <a:pt x="487" y="788"/>
                    <a:pt x="487" y="788"/>
                  </a:cubicBezTo>
                </a:path>
              </a:pathLst>
            </a:custGeom>
            <a:solidFill>
              <a:srgbClr val="00B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399" name="Freeform 34"/>
            <p:cNvSpPr>
              <a:spLocks noEditPoints="1"/>
            </p:cNvSpPr>
            <p:nvPr/>
          </p:nvSpPr>
          <p:spPr bwMode="auto">
            <a:xfrm>
              <a:off x="5007" y="1644"/>
              <a:ext cx="154" cy="343"/>
            </a:xfrm>
            <a:custGeom>
              <a:avLst/>
              <a:gdLst>
                <a:gd name="T0" fmla="*/ 35 w 65"/>
                <a:gd name="T1" fmla="*/ 133 h 145"/>
                <a:gd name="T2" fmla="*/ 38 w 65"/>
                <a:gd name="T3" fmla="*/ 113 h 145"/>
                <a:gd name="T4" fmla="*/ 65 w 65"/>
                <a:gd name="T5" fmla="*/ 0 h 145"/>
                <a:gd name="T6" fmla="*/ 28 w 65"/>
                <a:gd name="T7" fmla="*/ 41 h 145"/>
                <a:gd name="T8" fmla="*/ 0 w 65"/>
                <a:gd name="T9" fmla="*/ 145 h 145"/>
                <a:gd name="T10" fmla="*/ 35 w 65"/>
                <a:gd name="T11" fmla="*/ 138 h 145"/>
                <a:gd name="T12" fmla="*/ 35 w 65"/>
                <a:gd name="T13" fmla="*/ 133 h 145"/>
                <a:gd name="T14" fmla="*/ 35 w 65"/>
                <a:gd name="T15" fmla="*/ 133 h 145"/>
                <a:gd name="T16" fmla="*/ 35 w 65"/>
                <a:gd name="T17" fmla="*/ 13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145">
                  <a:moveTo>
                    <a:pt x="35" y="133"/>
                  </a:moveTo>
                  <a:cubicBezTo>
                    <a:pt x="38" y="113"/>
                    <a:pt x="38" y="113"/>
                    <a:pt x="38" y="113"/>
                  </a:cubicBezTo>
                  <a:cubicBezTo>
                    <a:pt x="42" y="84"/>
                    <a:pt x="58" y="30"/>
                    <a:pt x="65" y="0"/>
                  </a:cubicBezTo>
                  <a:cubicBezTo>
                    <a:pt x="45" y="7"/>
                    <a:pt x="33" y="22"/>
                    <a:pt x="28" y="41"/>
                  </a:cubicBezTo>
                  <a:cubicBezTo>
                    <a:pt x="22" y="66"/>
                    <a:pt x="4" y="118"/>
                    <a:pt x="0" y="145"/>
                  </a:cubicBezTo>
                  <a:cubicBezTo>
                    <a:pt x="11" y="141"/>
                    <a:pt x="23" y="139"/>
                    <a:pt x="35" y="138"/>
                  </a:cubicBezTo>
                  <a:cubicBezTo>
                    <a:pt x="35" y="136"/>
                    <a:pt x="35" y="134"/>
                    <a:pt x="35" y="133"/>
                  </a:cubicBezTo>
                  <a:close/>
                  <a:moveTo>
                    <a:pt x="35" y="133"/>
                  </a:moveTo>
                  <a:cubicBezTo>
                    <a:pt x="35" y="133"/>
                    <a:pt x="35" y="133"/>
                    <a:pt x="35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00" name="Freeform 35"/>
            <p:cNvSpPr>
              <a:spLocks noEditPoints="1"/>
            </p:cNvSpPr>
            <p:nvPr/>
          </p:nvSpPr>
          <p:spPr bwMode="auto">
            <a:xfrm>
              <a:off x="1980" y="1389"/>
              <a:ext cx="1531" cy="2463"/>
            </a:xfrm>
            <a:custGeom>
              <a:avLst/>
              <a:gdLst>
                <a:gd name="T0" fmla="*/ 45 w 647"/>
                <a:gd name="T1" fmla="*/ 481 h 1041"/>
                <a:gd name="T2" fmla="*/ 110 w 647"/>
                <a:gd name="T3" fmla="*/ 608 h 1041"/>
                <a:gd name="T4" fmla="*/ 344 w 647"/>
                <a:gd name="T5" fmla="*/ 889 h 1041"/>
                <a:gd name="T6" fmla="*/ 348 w 647"/>
                <a:gd name="T7" fmla="*/ 1018 h 1041"/>
                <a:gd name="T8" fmla="*/ 369 w 647"/>
                <a:gd name="T9" fmla="*/ 1040 h 1041"/>
                <a:gd name="T10" fmla="*/ 615 w 647"/>
                <a:gd name="T11" fmla="*/ 1041 h 1041"/>
                <a:gd name="T12" fmla="*/ 636 w 647"/>
                <a:gd name="T13" fmla="*/ 1020 h 1041"/>
                <a:gd name="T14" fmla="*/ 645 w 647"/>
                <a:gd name="T15" fmla="*/ 863 h 1041"/>
                <a:gd name="T16" fmla="*/ 647 w 647"/>
                <a:gd name="T17" fmla="*/ 817 h 1041"/>
                <a:gd name="T18" fmla="*/ 646 w 647"/>
                <a:gd name="T19" fmla="*/ 790 h 1041"/>
                <a:gd name="T20" fmla="*/ 486 w 647"/>
                <a:gd name="T21" fmla="*/ 551 h 1041"/>
                <a:gd name="T22" fmla="*/ 446 w 647"/>
                <a:gd name="T23" fmla="*/ 513 h 1041"/>
                <a:gd name="T24" fmla="*/ 301 w 647"/>
                <a:gd name="T25" fmla="*/ 326 h 1041"/>
                <a:gd name="T26" fmla="*/ 223 w 647"/>
                <a:gd name="T27" fmla="*/ 308 h 1041"/>
                <a:gd name="T28" fmla="*/ 201 w 647"/>
                <a:gd name="T29" fmla="*/ 386 h 1041"/>
                <a:gd name="T30" fmla="*/ 341 w 647"/>
                <a:gd name="T31" fmla="*/ 615 h 1041"/>
                <a:gd name="T32" fmla="*/ 336 w 647"/>
                <a:gd name="T33" fmla="*/ 636 h 1041"/>
                <a:gd name="T34" fmla="*/ 315 w 647"/>
                <a:gd name="T35" fmla="*/ 631 h 1041"/>
                <a:gd name="T36" fmla="*/ 310 w 647"/>
                <a:gd name="T37" fmla="*/ 623 h 1041"/>
                <a:gd name="T38" fmla="*/ 151 w 647"/>
                <a:gd name="T39" fmla="*/ 364 h 1041"/>
                <a:gd name="T40" fmla="*/ 135 w 647"/>
                <a:gd name="T41" fmla="*/ 299 h 1041"/>
                <a:gd name="T42" fmla="*/ 134 w 647"/>
                <a:gd name="T43" fmla="*/ 287 h 1041"/>
                <a:gd name="T44" fmla="*/ 116 w 647"/>
                <a:gd name="T45" fmla="*/ 110 h 1041"/>
                <a:gd name="T46" fmla="*/ 91 w 647"/>
                <a:gd name="T47" fmla="*/ 24 h 1041"/>
                <a:gd name="T48" fmla="*/ 22 w 647"/>
                <a:gd name="T49" fmla="*/ 20 h 1041"/>
                <a:gd name="T50" fmla="*/ 2 w 647"/>
                <a:gd name="T51" fmla="*/ 71 h 1041"/>
                <a:gd name="T52" fmla="*/ 43 w 647"/>
                <a:gd name="T53" fmla="*/ 466 h 1041"/>
                <a:gd name="T54" fmla="*/ 45 w 647"/>
                <a:gd name="T55" fmla="*/ 481 h 1041"/>
                <a:gd name="T56" fmla="*/ 45 w 647"/>
                <a:gd name="T57" fmla="*/ 481 h 1041"/>
                <a:gd name="T58" fmla="*/ 45 w 647"/>
                <a:gd name="T59" fmla="*/ 481 h 1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47" h="1041">
                  <a:moveTo>
                    <a:pt x="45" y="481"/>
                  </a:moveTo>
                  <a:cubicBezTo>
                    <a:pt x="52" y="530"/>
                    <a:pt x="76" y="571"/>
                    <a:pt x="110" y="608"/>
                  </a:cubicBezTo>
                  <a:cubicBezTo>
                    <a:pt x="344" y="889"/>
                    <a:pt x="344" y="889"/>
                    <a:pt x="344" y="889"/>
                  </a:cubicBezTo>
                  <a:cubicBezTo>
                    <a:pt x="348" y="1018"/>
                    <a:pt x="348" y="1018"/>
                    <a:pt x="348" y="1018"/>
                  </a:cubicBezTo>
                  <a:cubicBezTo>
                    <a:pt x="348" y="1030"/>
                    <a:pt x="358" y="1039"/>
                    <a:pt x="369" y="1040"/>
                  </a:cubicBezTo>
                  <a:cubicBezTo>
                    <a:pt x="615" y="1041"/>
                    <a:pt x="615" y="1041"/>
                    <a:pt x="615" y="1041"/>
                  </a:cubicBezTo>
                  <a:cubicBezTo>
                    <a:pt x="626" y="1041"/>
                    <a:pt x="636" y="1032"/>
                    <a:pt x="636" y="1020"/>
                  </a:cubicBezTo>
                  <a:cubicBezTo>
                    <a:pt x="645" y="863"/>
                    <a:pt x="645" y="863"/>
                    <a:pt x="645" y="863"/>
                  </a:cubicBezTo>
                  <a:cubicBezTo>
                    <a:pt x="647" y="847"/>
                    <a:pt x="647" y="830"/>
                    <a:pt x="647" y="817"/>
                  </a:cubicBezTo>
                  <a:cubicBezTo>
                    <a:pt x="647" y="801"/>
                    <a:pt x="646" y="790"/>
                    <a:pt x="646" y="790"/>
                  </a:cubicBezTo>
                  <a:cubicBezTo>
                    <a:pt x="634" y="741"/>
                    <a:pt x="617" y="646"/>
                    <a:pt x="486" y="551"/>
                  </a:cubicBezTo>
                  <a:cubicBezTo>
                    <a:pt x="474" y="542"/>
                    <a:pt x="456" y="525"/>
                    <a:pt x="446" y="513"/>
                  </a:cubicBezTo>
                  <a:cubicBezTo>
                    <a:pt x="301" y="326"/>
                    <a:pt x="301" y="326"/>
                    <a:pt x="301" y="326"/>
                  </a:cubicBezTo>
                  <a:cubicBezTo>
                    <a:pt x="286" y="300"/>
                    <a:pt x="250" y="292"/>
                    <a:pt x="223" y="308"/>
                  </a:cubicBezTo>
                  <a:cubicBezTo>
                    <a:pt x="195" y="325"/>
                    <a:pt x="186" y="361"/>
                    <a:pt x="201" y="386"/>
                  </a:cubicBezTo>
                  <a:cubicBezTo>
                    <a:pt x="341" y="615"/>
                    <a:pt x="341" y="615"/>
                    <a:pt x="341" y="615"/>
                  </a:cubicBezTo>
                  <a:cubicBezTo>
                    <a:pt x="346" y="622"/>
                    <a:pt x="343" y="632"/>
                    <a:pt x="336" y="636"/>
                  </a:cubicBezTo>
                  <a:cubicBezTo>
                    <a:pt x="328" y="640"/>
                    <a:pt x="320" y="638"/>
                    <a:pt x="315" y="631"/>
                  </a:cubicBezTo>
                  <a:cubicBezTo>
                    <a:pt x="310" y="623"/>
                    <a:pt x="310" y="623"/>
                    <a:pt x="310" y="623"/>
                  </a:cubicBezTo>
                  <a:cubicBezTo>
                    <a:pt x="310" y="623"/>
                    <a:pt x="204" y="478"/>
                    <a:pt x="151" y="364"/>
                  </a:cubicBezTo>
                  <a:cubicBezTo>
                    <a:pt x="142" y="343"/>
                    <a:pt x="136" y="322"/>
                    <a:pt x="135" y="299"/>
                  </a:cubicBezTo>
                  <a:cubicBezTo>
                    <a:pt x="135" y="296"/>
                    <a:pt x="135" y="291"/>
                    <a:pt x="134" y="287"/>
                  </a:cubicBezTo>
                  <a:cubicBezTo>
                    <a:pt x="133" y="235"/>
                    <a:pt x="124" y="161"/>
                    <a:pt x="116" y="110"/>
                  </a:cubicBezTo>
                  <a:cubicBezTo>
                    <a:pt x="113" y="95"/>
                    <a:pt x="106" y="41"/>
                    <a:pt x="91" y="24"/>
                  </a:cubicBezTo>
                  <a:cubicBezTo>
                    <a:pt x="69" y="0"/>
                    <a:pt x="40" y="5"/>
                    <a:pt x="22" y="20"/>
                  </a:cubicBezTo>
                  <a:cubicBezTo>
                    <a:pt x="7" y="32"/>
                    <a:pt x="0" y="52"/>
                    <a:pt x="2" y="71"/>
                  </a:cubicBezTo>
                  <a:cubicBezTo>
                    <a:pt x="43" y="466"/>
                    <a:pt x="43" y="466"/>
                    <a:pt x="43" y="466"/>
                  </a:cubicBezTo>
                  <a:lnTo>
                    <a:pt x="45" y="481"/>
                  </a:lnTo>
                  <a:close/>
                  <a:moveTo>
                    <a:pt x="45" y="481"/>
                  </a:moveTo>
                  <a:cubicBezTo>
                    <a:pt x="45" y="481"/>
                    <a:pt x="45" y="481"/>
                    <a:pt x="45" y="481"/>
                  </a:cubicBezTo>
                </a:path>
              </a:pathLst>
            </a:custGeom>
            <a:solidFill>
              <a:srgbClr val="00B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01" name="Freeform 36"/>
            <p:cNvSpPr>
              <a:spLocks noEditPoints="1"/>
            </p:cNvSpPr>
            <p:nvPr/>
          </p:nvSpPr>
          <p:spPr bwMode="auto">
            <a:xfrm>
              <a:off x="4167" y="1389"/>
              <a:ext cx="1531" cy="2463"/>
            </a:xfrm>
            <a:custGeom>
              <a:avLst/>
              <a:gdLst>
                <a:gd name="T0" fmla="*/ 625 w 647"/>
                <a:gd name="T1" fmla="*/ 20 h 1041"/>
                <a:gd name="T2" fmla="*/ 557 w 647"/>
                <a:gd name="T3" fmla="*/ 24 h 1041"/>
                <a:gd name="T4" fmla="*/ 532 w 647"/>
                <a:gd name="T5" fmla="*/ 110 h 1041"/>
                <a:gd name="T6" fmla="*/ 513 w 647"/>
                <a:gd name="T7" fmla="*/ 288 h 1041"/>
                <a:gd name="T8" fmla="*/ 513 w 647"/>
                <a:gd name="T9" fmla="*/ 299 h 1041"/>
                <a:gd name="T10" fmla="*/ 496 w 647"/>
                <a:gd name="T11" fmla="*/ 364 h 1041"/>
                <a:gd name="T12" fmla="*/ 338 w 647"/>
                <a:gd name="T13" fmla="*/ 623 h 1041"/>
                <a:gd name="T14" fmla="*/ 332 w 647"/>
                <a:gd name="T15" fmla="*/ 632 h 1041"/>
                <a:gd name="T16" fmla="*/ 312 w 647"/>
                <a:gd name="T17" fmla="*/ 636 h 1041"/>
                <a:gd name="T18" fmla="*/ 306 w 647"/>
                <a:gd name="T19" fmla="*/ 615 h 1041"/>
                <a:gd name="T20" fmla="*/ 446 w 647"/>
                <a:gd name="T21" fmla="*/ 387 h 1041"/>
                <a:gd name="T22" fmla="*/ 425 w 647"/>
                <a:gd name="T23" fmla="*/ 309 h 1041"/>
                <a:gd name="T24" fmla="*/ 347 w 647"/>
                <a:gd name="T25" fmla="*/ 326 h 1041"/>
                <a:gd name="T26" fmla="*/ 201 w 647"/>
                <a:gd name="T27" fmla="*/ 513 h 1041"/>
                <a:gd name="T28" fmla="*/ 161 w 647"/>
                <a:gd name="T29" fmla="*/ 552 h 1041"/>
                <a:gd name="T30" fmla="*/ 2 w 647"/>
                <a:gd name="T31" fmla="*/ 790 h 1041"/>
                <a:gd name="T32" fmla="*/ 0 w 647"/>
                <a:gd name="T33" fmla="*/ 817 h 1041"/>
                <a:gd name="T34" fmla="*/ 3 w 647"/>
                <a:gd name="T35" fmla="*/ 863 h 1041"/>
                <a:gd name="T36" fmla="*/ 12 w 647"/>
                <a:gd name="T37" fmla="*/ 1020 h 1041"/>
                <a:gd name="T38" fmla="*/ 33 w 647"/>
                <a:gd name="T39" fmla="*/ 1041 h 1041"/>
                <a:gd name="T40" fmla="*/ 278 w 647"/>
                <a:gd name="T41" fmla="*/ 1040 h 1041"/>
                <a:gd name="T42" fmla="*/ 299 w 647"/>
                <a:gd name="T43" fmla="*/ 1019 h 1041"/>
                <a:gd name="T44" fmla="*/ 304 w 647"/>
                <a:gd name="T45" fmla="*/ 889 h 1041"/>
                <a:gd name="T46" fmla="*/ 537 w 647"/>
                <a:gd name="T47" fmla="*/ 608 h 1041"/>
                <a:gd name="T48" fmla="*/ 603 w 647"/>
                <a:gd name="T49" fmla="*/ 481 h 1041"/>
                <a:gd name="T50" fmla="*/ 605 w 647"/>
                <a:gd name="T51" fmla="*/ 466 h 1041"/>
                <a:gd name="T52" fmla="*/ 645 w 647"/>
                <a:gd name="T53" fmla="*/ 72 h 1041"/>
                <a:gd name="T54" fmla="*/ 625 w 647"/>
                <a:gd name="T55" fmla="*/ 20 h 1041"/>
                <a:gd name="T56" fmla="*/ 625 w 647"/>
                <a:gd name="T57" fmla="*/ 20 h 1041"/>
                <a:gd name="T58" fmla="*/ 625 w 647"/>
                <a:gd name="T59" fmla="*/ 20 h 1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47" h="1041">
                  <a:moveTo>
                    <a:pt x="625" y="20"/>
                  </a:moveTo>
                  <a:cubicBezTo>
                    <a:pt x="607" y="5"/>
                    <a:pt x="578" y="0"/>
                    <a:pt x="557" y="24"/>
                  </a:cubicBezTo>
                  <a:cubicBezTo>
                    <a:pt x="541" y="42"/>
                    <a:pt x="534" y="96"/>
                    <a:pt x="532" y="110"/>
                  </a:cubicBezTo>
                  <a:cubicBezTo>
                    <a:pt x="523" y="162"/>
                    <a:pt x="515" y="236"/>
                    <a:pt x="513" y="288"/>
                  </a:cubicBezTo>
                  <a:cubicBezTo>
                    <a:pt x="513" y="291"/>
                    <a:pt x="513" y="296"/>
                    <a:pt x="513" y="299"/>
                  </a:cubicBezTo>
                  <a:cubicBezTo>
                    <a:pt x="511" y="322"/>
                    <a:pt x="506" y="343"/>
                    <a:pt x="496" y="364"/>
                  </a:cubicBezTo>
                  <a:cubicBezTo>
                    <a:pt x="444" y="478"/>
                    <a:pt x="338" y="623"/>
                    <a:pt x="338" y="623"/>
                  </a:cubicBezTo>
                  <a:cubicBezTo>
                    <a:pt x="332" y="632"/>
                    <a:pt x="332" y="632"/>
                    <a:pt x="332" y="632"/>
                  </a:cubicBezTo>
                  <a:cubicBezTo>
                    <a:pt x="328" y="638"/>
                    <a:pt x="319" y="640"/>
                    <a:pt x="312" y="636"/>
                  </a:cubicBezTo>
                  <a:cubicBezTo>
                    <a:pt x="304" y="632"/>
                    <a:pt x="302" y="622"/>
                    <a:pt x="306" y="615"/>
                  </a:cubicBezTo>
                  <a:cubicBezTo>
                    <a:pt x="446" y="387"/>
                    <a:pt x="446" y="387"/>
                    <a:pt x="446" y="387"/>
                  </a:cubicBezTo>
                  <a:cubicBezTo>
                    <a:pt x="461" y="362"/>
                    <a:pt x="452" y="326"/>
                    <a:pt x="425" y="309"/>
                  </a:cubicBezTo>
                  <a:cubicBezTo>
                    <a:pt x="397" y="292"/>
                    <a:pt x="362" y="300"/>
                    <a:pt x="347" y="326"/>
                  </a:cubicBezTo>
                  <a:cubicBezTo>
                    <a:pt x="201" y="513"/>
                    <a:pt x="201" y="513"/>
                    <a:pt x="201" y="513"/>
                  </a:cubicBezTo>
                  <a:cubicBezTo>
                    <a:pt x="192" y="525"/>
                    <a:pt x="174" y="543"/>
                    <a:pt x="161" y="552"/>
                  </a:cubicBezTo>
                  <a:cubicBezTo>
                    <a:pt x="30" y="646"/>
                    <a:pt x="13" y="741"/>
                    <a:pt x="2" y="790"/>
                  </a:cubicBezTo>
                  <a:cubicBezTo>
                    <a:pt x="2" y="790"/>
                    <a:pt x="1" y="801"/>
                    <a:pt x="0" y="817"/>
                  </a:cubicBezTo>
                  <a:cubicBezTo>
                    <a:pt x="0" y="830"/>
                    <a:pt x="1" y="847"/>
                    <a:pt x="3" y="863"/>
                  </a:cubicBezTo>
                  <a:cubicBezTo>
                    <a:pt x="12" y="1020"/>
                    <a:pt x="12" y="1020"/>
                    <a:pt x="12" y="1020"/>
                  </a:cubicBezTo>
                  <a:cubicBezTo>
                    <a:pt x="12" y="1032"/>
                    <a:pt x="21" y="1041"/>
                    <a:pt x="33" y="1041"/>
                  </a:cubicBezTo>
                  <a:cubicBezTo>
                    <a:pt x="278" y="1040"/>
                    <a:pt x="278" y="1040"/>
                    <a:pt x="278" y="1040"/>
                  </a:cubicBezTo>
                  <a:cubicBezTo>
                    <a:pt x="290" y="1040"/>
                    <a:pt x="299" y="1030"/>
                    <a:pt x="299" y="1019"/>
                  </a:cubicBezTo>
                  <a:cubicBezTo>
                    <a:pt x="304" y="889"/>
                    <a:pt x="304" y="889"/>
                    <a:pt x="304" y="889"/>
                  </a:cubicBezTo>
                  <a:cubicBezTo>
                    <a:pt x="537" y="608"/>
                    <a:pt x="537" y="608"/>
                    <a:pt x="537" y="608"/>
                  </a:cubicBezTo>
                  <a:cubicBezTo>
                    <a:pt x="572" y="571"/>
                    <a:pt x="595" y="530"/>
                    <a:pt x="603" y="481"/>
                  </a:cubicBezTo>
                  <a:cubicBezTo>
                    <a:pt x="605" y="466"/>
                    <a:pt x="605" y="466"/>
                    <a:pt x="605" y="466"/>
                  </a:cubicBezTo>
                  <a:cubicBezTo>
                    <a:pt x="645" y="72"/>
                    <a:pt x="645" y="72"/>
                    <a:pt x="645" y="72"/>
                  </a:cubicBezTo>
                  <a:cubicBezTo>
                    <a:pt x="647" y="52"/>
                    <a:pt x="641" y="33"/>
                    <a:pt x="625" y="20"/>
                  </a:cubicBezTo>
                  <a:close/>
                  <a:moveTo>
                    <a:pt x="625" y="20"/>
                  </a:moveTo>
                  <a:cubicBezTo>
                    <a:pt x="625" y="20"/>
                    <a:pt x="625" y="20"/>
                    <a:pt x="625" y="20"/>
                  </a:cubicBezTo>
                </a:path>
              </a:pathLst>
            </a:custGeom>
            <a:solidFill>
              <a:srgbClr val="00B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02" name="Freeform 37"/>
            <p:cNvSpPr>
              <a:spLocks noEditPoints="1"/>
            </p:cNvSpPr>
            <p:nvPr/>
          </p:nvSpPr>
          <p:spPr bwMode="auto">
            <a:xfrm>
              <a:off x="2335" y="1512"/>
              <a:ext cx="158" cy="525"/>
            </a:xfrm>
            <a:custGeom>
              <a:avLst/>
              <a:gdLst>
                <a:gd name="T0" fmla="*/ 0 w 67"/>
                <a:gd name="T1" fmla="*/ 0 h 222"/>
                <a:gd name="T2" fmla="*/ 9 w 67"/>
                <a:gd name="T3" fmla="*/ 41 h 222"/>
                <a:gd name="T4" fmla="*/ 28 w 67"/>
                <a:gd name="T5" fmla="*/ 209 h 222"/>
                <a:gd name="T6" fmla="*/ 28 w 67"/>
                <a:gd name="T7" fmla="*/ 222 h 222"/>
                <a:gd name="T8" fmla="*/ 44 w 67"/>
                <a:gd name="T9" fmla="*/ 211 h 222"/>
                <a:gd name="T10" fmla="*/ 66 w 67"/>
                <a:gd name="T11" fmla="*/ 200 h 222"/>
                <a:gd name="T12" fmla="*/ 67 w 67"/>
                <a:gd name="T13" fmla="*/ 199 h 222"/>
                <a:gd name="T14" fmla="*/ 37 w 67"/>
                <a:gd name="T15" fmla="*/ 41 h 222"/>
                <a:gd name="T16" fmla="*/ 0 w 67"/>
                <a:gd name="T17" fmla="*/ 0 h 222"/>
                <a:gd name="T18" fmla="*/ 0 w 67"/>
                <a:gd name="T19" fmla="*/ 0 h 222"/>
                <a:gd name="T20" fmla="*/ 0 w 67"/>
                <a:gd name="T21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222">
                  <a:moveTo>
                    <a:pt x="0" y="0"/>
                  </a:moveTo>
                  <a:cubicBezTo>
                    <a:pt x="4" y="14"/>
                    <a:pt x="7" y="28"/>
                    <a:pt x="9" y="41"/>
                  </a:cubicBezTo>
                  <a:cubicBezTo>
                    <a:pt x="17" y="86"/>
                    <a:pt x="27" y="166"/>
                    <a:pt x="28" y="209"/>
                  </a:cubicBezTo>
                  <a:cubicBezTo>
                    <a:pt x="28" y="214"/>
                    <a:pt x="28" y="218"/>
                    <a:pt x="28" y="222"/>
                  </a:cubicBezTo>
                  <a:cubicBezTo>
                    <a:pt x="33" y="218"/>
                    <a:pt x="38" y="214"/>
                    <a:pt x="44" y="211"/>
                  </a:cubicBezTo>
                  <a:cubicBezTo>
                    <a:pt x="51" y="206"/>
                    <a:pt x="59" y="203"/>
                    <a:pt x="66" y="200"/>
                  </a:cubicBezTo>
                  <a:cubicBezTo>
                    <a:pt x="66" y="200"/>
                    <a:pt x="67" y="199"/>
                    <a:pt x="67" y="199"/>
                  </a:cubicBezTo>
                  <a:cubicBezTo>
                    <a:pt x="62" y="158"/>
                    <a:pt x="47" y="81"/>
                    <a:pt x="37" y="41"/>
                  </a:cubicBezTo>
                  <a:cubicBezTo>
                    <a:pt x="31" y="21"/>
                    <a:pt x="20" y="6"/>
                    <a:pt x="0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03" name="Freeform 38"/>
            <p:cNvSpPr>
              <a:spLocks noEditPoints="1"/>
            </p:cNvSpPr>
            <p:nvPr/>
          </p:nvSpPr>
          <p:spPr bwMode="auto">
            <a:xfrm>
              <a:off x="2519" y="1644"/>
              <a:ext cx="152" cy="343"/>
            </a:xfrm>
            <a:custGeom>
              <a:avLst/>
              <a:gdLst>
                <a:gd name="T0" fmla="*/ 0 w 64"/>
                <a:gd name="T1" fmla="*/ 0 h 145"/>
                <a:gd name="T2" fmla="*/ 27 w 64"/>
                <a:gd name="T3" fmla="*/ 113 h 145"/>
                <a:gd name="T4" fmla="*/ 29 w 64"/>
                <a:gd name="T5" fmla="*/ 133 h 145"/>
                <a:gd name="T6" fmla="*/ 29 w 64"/>
                <a:gd name="T7" fmla="*/ 138 h 145"/>
                <a:gd name="T8" fmla="*/ 64 w 64"/>
                <a:gd name="T9" fmla="*/ 145 h 145"/>
                <a:gd name="T10" fmla="*/ 36 w 64"/>
                <a:gd name="T11" fmla="*/ 42 h 145"/>
                <a:gd name="T12" fmla="*/ 0 w 64"/>
                <a:gd name="T13" fmla="*/ 0 h 145"/>
                <a:gd name="T14" fmla="*/ 0 w 64"/>
                <a:gd name="T15" fmla="*/ 0 h 145"/>
                <a:gd name="T16" fmla="*/ 0 w 64"/>
                <a:gd name="T17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45">
                  <a:moveTo>
                    <a:pt x="0" y="0"/>
                  </a:moveTo>
                  <a:cubicBezTo>
                    <a:pt x="6" y="30"/>
                    <a:pt x="23" y="84"/>
                    <a:pt x="27" y="113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29" y="134"/>
                    <a:pt x="29" y="136"/>
                    <a:pt x="29" y="138"/>
                  </a:cubicBezTo>
                  <a:cubicBezTo>
                    <a:pt x="41" y="139"/>
                    <a:pt x="53" y="141"/>
                    <a:pt x="64" y="145"/>
                  </a:cubicBezTo>
                  <a:cubicBezTo>
                    <a:pt x="60" y="119"/>
                    <a:pt x="43" y="66"/>
                    <a:pt x="36" y="42"/>
                  </a:cubicBezTo>
                  <a:cubicBezTo>
                    <a:pt x="31" y="22"/>
                    <a:pt x="20" y="7"/>
                    <a:pt x="0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406" name="Group 13"/>
          <p:cNvGrpSpPr>
            <a:grpSpLocks noChangeAspect="1"/>
          </p:cNvGrpSpPr>
          <p:nvPr/>
        </p:nvGrpSpPr>
        <p:grpSpPr bwMode="auto">
          <a:xfrm>
            <a:off x="6401575" y="1331813"/>
            <a:ext cx="191273" cy="229553"/>
            <a:chOff x="2387" y="415"/>
            <a:chExt cx="2908" cy="3490"/>
          </a:xfrm>
          <a:solidFill>
            <a:srgbClr val="1AB49C"/>
          </a:solidFill>
        </p:grpSpPr>
        <p:sp>
          <p:nvSpPr>
            <p:cNvPr id="407" name="Freeform 14"/>
            <p:cNvSpPr>
              <a:spLocks noEditPoints="1"/>
            </p:cNvSpPr>
            <p:nvPr/>
          </p:nvSpPr>
          <p:spPr bwMode="auto">
            <a:xfrm>
              <a:off x="4703" y="3498"/>
              <a:ext cx="358" cy="407"/>
            </a:xfrm>
            <a:custGeom>
              <a:avLst/>
              <a:gdLst>
                <a:gd name="T0" fmla="*/ 0 w 151"/>
                <a:gd name="T1" fmla="*/ 0 h 172"/>
                <a:gd name="T2" fmla="*/ 0 w 151"/>
                <a:gd name="T3" fmla="*/ 96 h 172"/>
                <a:gd name="T4" fmla="*/ 75 w 151"/>
                <a:gd name="T5" fmla="*/ 172 h 172"/>
                <a:gd name="T6" fmla="*/ 76 w 151"/>
                <a:gd name="T7" fmla="*/ 172 h 172"/>
                <a:gd name="T8" fmla="*/ 151 w 151"/>
                <a:gd name="T9" fmla="*/ 96 h 172"/>
                <a:gd name="T10" fmla="*/ 150 w 151"/>
                <a:gd name="T11" fmla="*/ 0 h 172"/>
                <a:gd name="T12" fmla="*/ 0 w 151"/>
                <a:gd name="T13" fmla="*/ 0 h 172"/>
                <a:gd name="T14" fmla="*/ 0 w 151"/>
                <a:gd name="T15" fmla="*/ 0 h 172"/>
                <a:gd name="T16" fmla="*/ 0 w 151"/>
                <a:gd name="T1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172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138"/>
                    <a:pt x="34" y="172"/>
                    <a:pt x="75" y="172"/>
                  </a:cubicBezTo>
                  <a:cubicBezTo>
                    <a:pt x="76" y="172"/>
                    <a:pt x="76" y="172"/>
                    <a:pt x="76" y="172"/>
                  </a:cubicBezTo>
                  <a:cubicBezTo>
                    <a:pt x="117" y="171"/>
                    <a:pt x="151" y="138"/>
                    <a:pt x="151" y="96"/>
                  </a:cubicBezTo>
                  <a:cubicBezTo>
                    <a:pt x="150" y="0"/>
                    <a:pt x="150" y="0"/>
                    <a:pt x="150" y="0"/>
                  </a:cubicBezTo>
                  <a:lnTo>
                    <a:pt x="0" y="0"/>
                  </a:ln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B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08" name="Freeform 15"/>
            <p:cNvSpPr>
              <a:spLocks noEditPoints="1"/>
            </p:cNvSpPr>
            <p:nvPr/>
          </p:nvSpPr>
          <p:spPr bwMode="auto">
            <a:xfrm>
              <a:off x="4268" y="3451"/>
              <a:ext cx="355" cy="454"/>
            </a:xfrm>
            <a:custGeom>
              <a:avLst/>
              <a:gdLst>
                <a:gd name="T0" fmla="*/ 0 w 150"/>
                <a:gd name="T1" fmla="*/ 0 h 192"/>
                <a:gd name="T2" fmla="*/ 0 w 150"/>
                <a:gd name="T3" fmla="*/ 116 h 192"/>
                <a:gd name="T4" fmla="*/ 75 w 150"/>
                <a:gd name="T5" fmla="*/ 192 h 192"/>
                <a:gd name="T6" fmla="*/ 75 w 150"/>
                <a:gd name="T7" fmla="*/ 192 h 192"/>
                <a:gd name="T8" fmla="*/ 150 w 150"/>
                <a:gd name="T9" fmla="*/ 116 h 192"/>
                <a:gd name="T10" fmla="*/ 150 w 150"/>
                <a:gd name="T11" fmla="*/ 20 h 192"/>
                <a:gd name="T12" fmla="*/ 54 w 150"/>
                <a:gd name="T13" fmla="*/ 20 h 192"/>
                <a:gd name="T14" fmla="*/ 0 w 150"/>
                <a:gd name="T15" fmla="*/ 0 h 192"/>
                <a:gd name="T16" fmla="*/ 0 w 150"/>
                <a:gd name="T17" fmla="*/ 0 h 192"/>
                <a:gd name="T18" fmla="*/ 0 w 15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92">
                  <a:moveTo>
                    <a:pt x="0" y="0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0" y="158"/>
                    <a:pt x="33" y="192"/>
                    <a:pt x="75" y="192"/>
                  </a:cubicBezTo>
                  <a:cubicBezTo>
                    <a:pt x="75" y="192"/>
                    <a:pt x="75" y="192"/>
                    <a:pt x="75" y="192"/>
                  </a:cubicBezTo>
                  <a:cubicBezTo>
                    <a:pt x="116" y="192"/>
                    <a:pt x="150" y="158"/>
                    <a:pt x="150" y="116"/>
                  </a:cubicBezTo>
                  <a:cubicBezTo>
                    <a:pt x="150" y="20"/>
                    <a:pt x="150" y="20"/>
                    <a:pt x="150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34" y="20"/>
                    <a:pt x="15" y="13"/>
                    <a:pt x="0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B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09" name="Freeform 16"/>
            <p:cNvSpPr>
              <a:spLocks noEditPoints="1"/>
            </p:cNvSpPr>
            <p:nvPr/>
          </p:nvSpPr>
          <p:spPr bwMode="auto">
            <a:xfrm>
              <a:off x="2477" y="415"/>
              <a:ext cx="616" cy="615"/>
            </a:xfrm>
            <a:custGeom>
              <a:avLst/>
              <a:gdLst>
                <a:gd name="T0" fmla="*/ 260 w 260"/>
                <a:gd name="T1" fmla="*/ 130 h 260"/>
                <a:gd name="T2" fmla="*/ 130 w 260"/>
                <a:gd name="T3" fmla="*/ 260 h 260"/>
                <a:gd name="T4" fmla="*/ 0 w 260"/>
                <a:gd name="T5" fmla="*/ 130 h 260"/>
                <a:gd name="T6" fmla="*/ 130 w 260"/>
                <a:gd name="T7" fmla="*/ 0 h 260"/>
                <a:gd name="T8" fmla="*/ 260 w 260"/>
                <a:gd name="T9" fmla="*/ 130 h 260"/>
                <a:gd name="T10" fmla="*/ 260 w 260"/>
                <a:gd name="T11" fmla="*/ 130 h 260"/>
                <a:gd name="T12" fmla="*/ 260 w 260"/>
                <a:gd name="T13" fmla="*/ 13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0" h="260">
                  <a:moveTo>
                    <a:pt x="260" y="130"/>
                  </a:moveTo>
                  <a:cubicBezTo>
                    <a:pt x="260" y="202"/>
                    <a:pt x="202" y="260"/>
                    <a:pt x="130" y="260"/>
                  </a:cubicBezTo>
                  <a:cubicBezTo>
                    <a:pt x="59" y="260"/>
                    <a:pt x="0" y="202"/>
                    <a:pt x="0" y="130"/>
                  </a:cubicBezTo>
                  <a:cubicBezTo>
                    <a:pt x="0" y="58"/>
                    <a:pt x="59" y="0"/>
                    <a:pt x="130" y="0"/>
                  </a:cubicBezTo>
                  <a:cubicBezTo>
                    <a:pt x="202" y="0"/>
                    <a:pt x="260" y="58"/>
                    <a:pt x="260" y="130"/>
                  </a:cubicBezTo>
                  <a:close/>
                  <a:moveTo>
                    <a:pt x="260" y="130"/>
                  </a:moveTo>
                  <a:cubicBezTo>
                    <a:pt x="260" y="130"/>
                    <a:pt x="260" y="130"/>
                    <a:pt x="260" y="130"/>
                  </a:cubicBezTo>
                </a:path>
              </a:pathLst>
            </a:custGeom>
            <a:solidFill>
              <a:srgbClr val="00B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10" name="Freeform 17"/>
            <p:cNvSpPr>
              <a:spLocks noEditPoints="1"/>
            </p:cNvSpPr>
            <p:nvPr/>
          </p:nvSpPr>
          <p:spPr bwMode="auto">
            <a:xfrm>
              <a:off x="2387" y="1134"/>
              <a:ext cx="1305" cy="2771"/>
            </a:xfrm>
            <a:custGeom>
              <a:avLst/>
              <a:gdLst>
                <a:gd name="T0" fmla="*/ 492 w 551"/>
                <a:gd name="T1" fmla="*/ 226 h 1171"/>
                <a:gd name="T2" fmla="*/ 295 w 551"/>
                <a:gd name="T3" fmla="*/ 202 h 1171"/>
                <a:gd name="T4" fmla="*/ 167 w 551"/>
                <a:gd name="T5" fmla="*/ 75 h 1171"/>
                <a:gd name="T6" fmla="*/ 289 w 551"/>
                <a:gd name="T7" fmla="*/ 139 h 1171"/>
                <a:gd name="T8" fmla="*/ 334 w 551"/>
                <a:gd name="T9" fmla="*/ 144 h 1171"/>
                <a:gd name="T10" fmla="*/ 334 w 551"/>
                <a:gd name="T11" fmla="*/ 88 h 1171"/>
                <a:gd name="T12" fmla="*/ 246 w 551"/>
                <a:gd name="T13" fmla="*/ 0 h 1171"/>
                <a:gd name="T14" fmla="*/ 89 w 551"/>
                <a:gd name="T15" fmla="*/ 0 h 1171"/>
                <a:gd name="T16" fmla="*/ 2 w 551"/>
                <a:gd name="T17" fmla="*/ 88 h 1171"/>
                <a:gd name="T18" fmla="*/ 0 w 551"/>
                <a:gd name="T19" fmla="*/ 1095 h 1171"/>
                <a:gd name="T20" fmla="*/ 75 w 551"/>
                <a:gd name="T21" fmla="*/ 1171 h 1171"/>
                <a:gd name="T22" fmla="*/ 75 w 551"/>
                <a:gd name="T23" fmla="*/ 1171 h 1171"/>
                <a:gd name="T24" fmla="*/ 151 w 551"/>
                <a:gd name="T25" fmla="*/ 1095 h 1171"/>
                <a:gd name="T26" fmla="*/ 152 w 551"/>
                <a:gd name="T27" fmla="*/ 539 h 1171"/>
                <a:gd name="T28" fmla="*/ 152 w 551"/>
                <a:gd name="T29" fmla="*/ 539 h 1171"/>
                <a:gd name="T30" fmla="*/ 185 w 551"/>
                <a:gd name="T31" fmla="*/ 539 h 1171"/>
                <a:gd name="T32" fmla="*/ 185 w 551"/>
                <a:gd name="T33" fmla="*/ 1095 h 1171"/>
                <a:gd name="T34" fmla="*/ 260 w 551"/>
                <a:gd name="T35" fmla="*/ 1171 h 1171"/>
                <a:gd name="T36" fmla="*/ 335 w 551"/>
                <a:gd name="T37" fmla="*/ 1095 h 1171"/>
                <a:gd name="T38" fmla="*/ 334 w 551"/>
                <a:gd name="T39" fmla="*/ 396 h 1171"/>
                <a:gd name="T40" fmla="*/ 252 w 551"/>
                <a:gd name="T41" fmla="*/ 387 h 1171"/>
                <a:gd name="T42" fmla="*/ 178 w 551"/>
                <a:gd name="T43" fmla="*/ 351 h 1171"/>
                <a:gd name="T44" fmla="*/ 78 w 551"/>
                <a:gd name="T45" fmla="*/ 164 h 1171"/>
                <a:gd name="T46" fmla="*/ 222 w 551"/>
                <a:gd name="T47" fmla="*/ 307 h 1171"/>
                <a:gd name="T48" fmla="*/ 259 w 551"/>
                <a:gd name="T49" fmla="*/ 325 h 1171"/>
                <a:gd name="T50" fmla="*/ 478 w 551"/>
                <a:gd name="T51" fmla="*/ 350 h 1171"/>
                <a:gd name="T52" fmla="*/ 547 w 551"/>
                <a:gd name="T53" fmla="*/ 295 h 1171"/>
                <a:gd name="T54" fmla="*/ 492 w 551"/>
                <a:gd name="T55" fmla="*/ 226 h 1171"/>
                <a:gd name="T56" fmla="*/ 492 w 551"/>
                <a:gd name="T57" fmla="*/ 226 h 1171"/>
                <a:gd name="T58" fmla="*/ 492 w 551"/>
                <a:gd name="T59" fmla="*/ 226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1" h="1171">
                  <a:moveTo>
                    <a:pt x="492" y="226"/>
                  </a:moveTo>
                  <a:cubicBezTo>
                    <a:pt x="295" y="202"/>
                    <a:pt x="295" y="202"/>
                    <a:pt x="295" y="202"/>
                  </a:cubicBezTo>
                  <a:cubicBezTo>
                    <a:pt x="167" y="75"/>
                    <a:pt x="167" y="75"/>
                    <a:pt x="167" y="75"/>
                  </a:cubicBezTo>
                  <a:cubicBezTo>
                    <a:pt x="289" y="139"/>
                    <a:pt x="289" y="139"/>
                    <a:pt x="289" y="139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334" y="88"/>
                    <a:pt x="334" y="88"/>
                    <a:pt x="334" y="88"/>
                  </a:cubicBezTo>
                  <a:cubicBezTo>
                    <a:pt x="334" y="40"/>
                    <a:pt x="294" y="0"/>
                    <a:pt x="246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41" y="0"/>
                    <a:pt x="2" y="40"/>
                    <a:pt x="2" y="88"/>
                  </a:cubicBezTo>
                  <a:cubicBezTo>
                    <a:pt x="0" y="1095"/>
                    <a:pt x="0" y="1095"/>
                    <a:pt x="0" y="1095"/>
                  </a:cubicBezTo>
                  <a:cubicBezTo>
                    <a:pt x="0" y="1137"/>
                    <a:pt x="33" y="1170"/>
                    <a:pt x="75" y="1171"/>
                  </a:cubicBezTo>
                  <a:cubicBezTo>
                    <a:pt x="75" y="1171"/>
                    <a:pt x="75" y="1171"/>
                    <a:pt x="75" y="1171"/>
                  </a:cubicBezTo>
                  <a:cubicBezTo>
                    <a:pt x="117" y="1171"/>
                    <a:pt x="150" y="1137"/>
                    <a:pt x="151" y="1095"/>
                  </a:cubicBezTo>
                  <a:cubicBezTo>
                    <a:pt x="152" y="539"/>
                    <a:pt x="152" y="539"/>
                    <a:pt x="152" y="539"/>
                  </a:cubicBezTo>
                  <a:cubicBezTo>
                    <a:pt x="152" y="539"/>
                    <a:pt x="152" y="539"/>
                    <a:pt x="152" y="539"/>
                  </a:cubicBezTo>
                  <a:cubicBezTo>
                    <a:pt x="185" y="539"/>
                    <a:pt x="185" y="539"/>
                    <a:pt x="185" y="539"/>
                  </a:cubicBezTo>
                  <a:cubicBezTo>
                    <a:pt x="185" y="1095"/>
                    <a:pt x="185" y="1095"/>
                    <a:pt x="185" y="1095"/>
                  </a:cubicBezTo>
                  <a:cubicBezTo>
                    <a:pt x="185" y="1137"/>
                    <a:pt x="218" y="1171"/>
                    <a:pt x="260" y="1171"/>
                  </a:cubicBezTo>
                  <a:cubicBezTo>
                    <a:pt x="301" y="1171"/>
                    <a:pt x="335" y="1137"/>
                    <a:pt x="335" y="1095"/>
                  </a:cubicBezTo>
                  <a:cubicBezTo>
                    <a:pt x="335" y="426"/>
                    <a:pt x="334" y="396"/>
                    <a:pt x="334" y="396"/>
                  </a:cubicBezTo>
                  <a:cubicBezTo>
                    <a:pt x="252" y="387"/>
                    <a:pt x="252" y="387"/>
                    <a:pt x="252" y="387"/>
                  </a:cubicBezTo>
                  <a:cubicBezTo>
                    <a:pt x="227" y="384"/>
                    <a:pt x="196" y="385"/>
                    <a:pt x="178" y="351"/>
                  </a:cubicBezTo>
                  <a:cubicBezTo>
                    <a:pt x="78" y="164"/>
                    <a:pt x="78" y="164"/>
                    <a:pt x="78" y="164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32" y="317"/>
                    <a:pt x="245" y="323"/>
                    <a:pt x="259" y="325"/>
                  </a:cubicBezTo>
                  <a:cubicBezTo>
                    <a:pt x="478" y="350"/>
                    <a:pt x="478" y="350"/>
                    <a:pt x="478" y="350"/>
                  </a:cubicBezTo>
                  <a:cubicBezTo>
                    <a:pt x="512" y="354"/>
                    <a:pt x="543" y="330"/>
                    <a:pt x="547" y="295"/>
                  </a:cubicBezTo>
                  <a:cubicBezTo>
                    <a:pt x="551" y="261"/>
                    <a:pt x="527" y="230"/>
                    <a:pt x="492" y="226"/>
                  </a:cubicBezTo>
                  <a:close/>
                  <a:moveTo>
                    <a:pt x="492" y="226"/>
                  </a:moveTo>
                  <a:cubicBezTo>
                    <a:pt x="492" y="226"/>
                    <a:pt x="492" y="226"/>
                    <a:pt x="492" y="226"/>
                  </a:cubicBezTo>
                </a:path>
              </a:pathLst>
            </a:custGeom>
            <a:solidFill>
              <a:srgbClr val="00B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11" name="Freeform 18"/>
            <p:cNvSpPr>
              <a:spLocks noEditPoints="1"/>
            </p:cNvSpPr>
            <p:nvPr/>
          </p:nvSpPr>
          <p:spPr bwMode="auto">
            <a:xfrm>
              <a:off x="4353" y="415"/>
              <a:ext cx="616" cy="615"/>
            </a:xfrm>
            <a:custGeom>
              <a:avLst/>
              <a:gdLst>
                <a:gd name="T0" fmla="*/ 260 w 260"/>
                <a:gd name="T1" fmla="*/ 130 h 260"/>
                <a:gd name="T2" fmla="*/ 130 w 260"/>
                <a:gd name="T3" fmla="*/ 260 h 260"/>
                <a:gd name="T4" fmla="*/ 0 w 260"/>
                <a:gd name="T5" fmla="*/ 130 h 260"/>
                <a:gd name="T6" fmla="*/ 130 w 260"/>
                <a:gd name="T7" fmla="*/ 0 h 260"/>
                <a:gd name="T8" fmla="*/ 260 w 260"/>
                <a:gd name="T9" fmla="*/ 130 h 260"/>
                <a:gd name="T10" fmla="*/ 260 w 260"/>
                <a:gd name="T11" fmla="*/ 130 h 260"/>
                <a:gd name="T12" fmla="*/ 260 w 260"/>
                <a:gd name="T13" fmla="*/ 13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0" h="260">
                  <a:moveTo>
                    <a:pt x="260" y="130"/>
                  </a:moveTo>
                  <a:cubicBezTo>
                    <a:pt x="260" y="202"/>
                    <a:pt x="202" y="260"/>
                    <a:pt x="130" y="260"/>
                  </a:cubicBezTo>
                  <a:cubicBezTo>
                    <a:pt x="59" y="260"/>
                    <a:pt x="0" y="202"/>
                    <a:pt x="0" y="130"/>
                  </a:cubicBezTo>
                  <a:cubicBezTo>
                    <a:pt x="0" y="58"/>
                    <a:pt x="59" y="0"/>
                    <a:pt x="130" y="0"/>
                  </a:cubicBezTo>
                  <a:cubicBezTo>
                    <a:pt x="202" y="0"/>
                    <a:pt x="260" y="58"/>
                    <a:pt x="260" y="130"/>
                  </a:cubicBezTo>
                  <a:close/>
                  <a:moveTo>
                    <a:pt x="260" y="130"/>
                  </a:moveTo>
                  <a:cubicBezTo>
                    <a:pt x="260" y="130"/>
                    <a:pt x="260" y="130"/>
                    <a:pt x="260" y="130"/>
                  </a:cubicBezTo>
                </a:path>
              </a:pathLst>
            </a:custGeom>
            <a:solidFill>
              <a:srgbClr val="00B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12" name="Freeform 19"/>
            <p:cNvSpPr>
              <a:spLocks noEditPoints="1"/>
            </p:cNvSpPr>
            <p:nvPr/>
          </p:nvSpPr>
          <p:spPr bwMode="auto">
            <a:xfrm>
              <a:off x="3716" y="1134"/>
              <a:ext cx="1579" cy="2234"/>
            </a:xfrm>
            <a:custGeom>
              <a:avLst/>
              <a:gdLst>
                <a:gd name="T0" fmla="*/ 634 w 667"/>
                <a:gd name="T1" fmla="*/ 660 h 944"/>
                <a:gd name="T2" fmla="*/ 568 w 667"/>
                <a:gd name="T3" fmla="*/ 660 h 944"/>
                <a:gd name="T4" fmla="*/ 568 w 667"/>
                <a:gd name="T5" fmla="*/ 567 h 944"/>
                <a:gd name="T6" fmla="*/ 536 w 667"/>
                <a:gd name="T7" fmla="*/ 535 h 944"/>
                <a:gd name="T8" fmla="*/ 526 w 667"/>
                <a:gd name="T9" fmla="*/ 535 h 944"/>
                <a:gd name="T10" fmla="*/ 557 w 667"/>
                <a:gd name="T11" fmla="*/ 339 h 944"/>
                <a:gd name="T12" fmla="*/ 554 w 667"/>
                <a:gd name="T13" fmla="*/ 309 h 944"/>
                <a:gd name="T14" fmla="*/ 480 w 667"/>
                <a:gd name="T15" fmla="*/ 99 h 944"/>
                <a:gd name="T16" fmla="*/ 485 w 667"/>
                <a:gd name="T17" fmla="*/ 105 h 944"/>
                <a:gd name="T18" fmla="*/ 566 w 667"/>
                <a:gd name="T19" fmla="*/ 227 h 944"/>
                <a:gd name="T20" fmla="*/ 566 w 667"/>
                <a:gd name="T21" fmla="*/ 88 h 944"/>
                <a:gd name="T22" fmla="*/ 478 w 667"/>
                <a:gd name="T23" fmla="*/ 0 h 944"/>
                <a:gd name="T24" fmla="*/ 322 w 667"/>
                <a:gd name="T25" fmla="*/ 0 h 944"/>
                <a:gd name="T26" fmla="*/ 234 w 667"/>
                <a:gd name="T27" fmla="*/ 88 h 944"/>
                <a:gd name="T28" fmla="*/ 234 w 667"/>
                <a:gd name="T29" fmla="*/ 111 h 944"/>
                <a:gd name="T30" fmla="*/ 33 w 667"/>
                <a:gd name="T31" fmla="*/ 225 h 944"/>
                <a:gd name="T32" fmla="*/ 49 w 667"/>
                <a:gd name="T33" fmla="*/ 303 h 944"/>
                <a:gd name="T34" fmla="*/ 0 w 667"/>
                <a:gd name="T35" fmla="*/ 388 h 944"/>
                <a:gd name="T36" fmla="*/ 9 w 667"/>
                <a:gd name="T37" fmla="*/ 384 h 944"/>
                <a:gd name="T38" fmla="*/ 234 w 667"/>
                <a:gd name="T39" fmla="*/ 255 h 944"/>
                <a:gd name="T40" fmla="*/ 233 w 667"/>
                <a:gd name="T41" fmla="*/ 624 h 944"/>
                <a:gd name="T42" fmla="*/ 299 w 667"/>
                <a:gd name="T43" fmla="*/ 605 h 944"/>
                <a:gd name="T44" fmla="*/ 299 w 667"/>
                <a:gd name="T45" fmla="*/ 567 h 944"/>
                <a:gd name="T46" fmla="*/ 348 w 667"/>
                <a:gd name="T47" fmla="*/ 488 h 944"/>
                <a:gd name="T48" fmla="*/ 377 w 667"/>
                <a:gd name="T49" fmla="*/ 310 h 944"/>
                <a:gd name="T50" fmla="*/ 365 w 667"/>
                <a:gd name="T51" fmla="*/ 180 h 944"/>
                <a:gd name="T52" fmla="*/ 362 w 667"/>
                <a:gd name="T53" fmla="*/ 141 h 944"/>
                <a:gd name="T54" fmla="*/ 431 w 667"/>
                <a:gd name="T55" fmla="*/ 335 h 944"/>
                <a:gd name="T56" fmla="*/ 399 w 667"/>
                <a:gd name="T57" fmla="*/ 535 h 944"/>
                <a:gd name="T58" fmla="*/ 385 w 667"/>
                <a:gd name="T59" fmla="*/ 535 h 944"/>
                <a:gd name="T60" fmla="*/ 353 w 667"/>
                <a:gd name="T61" fmla="*/ 567 h 944"/>
                <a:gd name="T62" fmla="*/ 353 w 667"/>
                <a:gd name="T63" fmla="*/ 660 h 944"/>
                <a:gd name="T64" fmla="*/ 287 w 667"/>
                <a:gd name="T65" fmla="*/ 660 h 944"/>
                <a:gd name="T66" fmla="*/ 254 w 667"/>
                <a:gd name="T67" fmla="*/ 693 h 944"/>
                <a:gd name="T68" fmla="*/ 254 w 667"/>
                <a:gd name="T69" fmla="*/ 911 h 944"/>
                <a:gd name="T70" fmla="*/ 287 w 667"/>
                <a:gd name="T71" fmla="*/ 944 h 944"/>
                <a:gd name="T72" fmla="*/ 634 w 667"/>
                <a:gd name="T73" fmla="*/ 944 h 944"/>
                <a:gd name="T74" fmla="*/ 667 w 667"/>
                <a:gd name="T75" fmla="*/ 911 h 944"/>
                <a:gd name="T76" fmla="*/ 667 w 667"/>
                <a:gd name="T77" fmla="*/ 693 h 944"/>
                <a:gd name="T78" fmla="*/ 634 w 667"/>
                <a:gd name="T79" fmla="*/ 660 h 944"/>
                <a:gd name="T80" fmla="*/ 449 w 667"/>
                <a:gd name="T81" fmla="*/ 617 h 944"/>
                <a:gd name="T82" fmla="*/ 459 w 667"/>
                <a:gd name="T83" fmla="*/ 618 h 944"/>
                <a:gd name="T84" fmla="*/ 497 w 667"/>
                <a:gd name="T85" fmla="*/ 605 h 944"/>
                <a:gd name="T86" fmla="*/ 504 w 667"/>
                <a:gd name="T87" fmla="*/ 605 h 944"/>
                <a:gd name="T88" fmla="*/ 504 w 667"/>
                <a:gd name="T89" fmla="*/ 660 h 944"/>
                <a:gd name="T90" fmla="*/ 417 w 667"/>
                <a:gd name="T91" fmla="*/ 660 h 944"/>
                <a:gd name="T92" fmla="*/ 417 w 667"/>
                <a:gd name="T93" fmla="*/ 605 h 944"/>
                <a:gd name="T94" fmla="*/ 421 w 667"/>
                <a:gd name="T95" fmla="*/ 605 h 944"/>
                <a:gd name="T96" fmla="*/ 449 w 667"/>
                <a:gd name="T97" fmla="*/ 617 h 944"/>
                <a:gd name="T98" fmla="*/ 449 w 667"/>
                <a:gd name="T99" fmla="*/ 617 h 944"/>
                <a:gd name="T100" fmla="*/ 449 w 667"/>
                <a:gd name="T101" fmla="*/ 617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67" h="944">
                  <a:moveTo>
                    <a:pt x="634" y="660"/>
                  </a:moveTo>
                  <a:cubicBezTo>
                    <a:pt x="568" y="660"/>
                    <a:pt x="568" y="660"/>
                    <a:pt x="568" y="660"/>
                  </a:cubicBezTo>
                  <a:cubicBezTo>
                    <a:pt x="568" y="567"/>
                    <a:pt x="568" y="567"/>
                    <a:pt x="568" y="567"/>
                  </a:cubicBezTo>
                  <a:cubicBezTo>
                    <a:pt x="568" y="549"/>
                    <a:pt x="553" y="535"/>
                    <a:pt x="536" y="535"/>
                  </a:cubicBezTo>
                  <a:cubicBezTo>
                    <a:pt x="526" y="535"/>
                    <a:pt x="526" y="535"/>
                    <a:pt x="526" y="535"/>
                  </a:cubicBezTo>
                  <a:cubicBezTo>
                    <a:pt x="529" y="512"/>
                    <a:pt x="553" y="363"/>
                    <a:pt x="557" y="339"/>
                  </a:cubicBezTo>
                  <a:cubicBezTo>
                    <a:pt x="559" y="329"/>
                    <a:pt x="558" y="318"/>
                    <a:pt x="554" y="309"/>
                  </a:cubicBezTo>
                  <a:cubicBezTo>
                    <a:pt x="480" y="99"/>
                    <a:pt x="480" y="99"/>
                    <a:pt x="480" y="99"/>
                  </a:cubicBezTo>
                  <a:cubicBezTo>
                    <a:pt x="485" y="105"/>
                    <a:pt x="485" y="105"/>
                    <a:pt x="485" y="105"/>
                  </a:cubicBezTo>
                  <a:cubicBezTo>
                    <a:pt x="566" y="227"/>
                    <a:pt x="566" y="227"/>
                    <a:pt x="566" y="227"/>
                  </a:cubicBezTo>
                  <a:cubicBezTo>
                    <a:pt x="566" y="88"/>
                    <a:pt x="566" y="88"/>
                    <a:pt x="566" y="88"/>
                  </a:cubicBezTo>
                  <a:cubicBezTo>
                    <a:pt x="566" y="40"/>
                    <a:pt x="527" y="0"/>
                    <a:pt x="478" y="0"/>
                  </a:cubicBezTo>
                  <a:cubicBezTo>
                    <a:pt x="322" y="0"/>
                    <a:pt x="322" y="0"/>
                    <a:pt x="322" y="0"/>
                  </a:cubicBezTo>
                  <a:cubicBezTo>
                    <a:pt x="273" y="0"/>
                    <a:pt x="234" y="40"/>
                    <a:pt x="234" y="88"/>
                  </a:cubicBezTo>
                  <a:cubicBezTo>
                    <a:pt x="234" y="111"/>
                    <a:pt x="234" y="111"/>
                    <a:pt x="234" y="111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46" y="248"/>
                    <a:pt x="52" y="275"/>
                    <a:pt x="49" y="303"/>
                  </a:cubicBezTo>
                  <a:cubicBezTo>
                    <a:pt x="44" y="338"/>
                    <a:pt x="26" y="368"/>
                    <a:pt x="0" y="388"/>
                  </a:cubicBezTo>
                  <a:cubicBezTo>
                    <a:pt x="3" y="387"/>
                    <a:pt x="6" y="385"/>
                    <a:pt x="9" y="384"/>
                  </a:cubicBezTo>
                  <a:cubicBezTo>
                    <a:pt x="234" y="255"/>
                    <a:pt x="234" y="255"/>
                    <a:pt x="234" y="255"/>
                  </a:cubicBezTo>
                  <a:cubicBezTo>
                    <a:pt x="233" y="624"/>
                    <a:pt x="233" y="624"/>
                    <a:pt x="233" y="624"/>
                  </a:cubicBezTo>
                  <a:cubicBezTo>
                    <a:pt x="259" y="603"/>
                    <a:pt x="285" y="605"/>
                    <a:pt x="299" y="605"/>
                  </a:cubicBezTo>
                  <a:cubicBezTo>
                    <a:pt x="299" y="567"/>
                    <a:pt x="299" y="567"/>
                    <a:pt x="299" y="567"/>
                  </a:cubicBezTo>
                  <a:cubicBezTo>
                    <a:pt x="299" y="533"/>
                    <a:pt x="318" y="503"/>
                    <a:pt x="348" y="488"/>
                  </a:cubicBezTo>
                  <a:cubicBezTo>
                    <a:pt x="377" y="310"/>
                    <a:pt x="377" y="310"/>
                    <a:pt x="377" y="310"/>
                  </a:cubicBezTo>
                  <a:cubicBezTo>
                    <a:pt x="365" y="180"/>
                    <a:pt x="365" y="180"/>
                    <a:pt x="365" y="180"/>
                  </a:cubicBezTo>
                  <a:cubicBezTo>
                    <a:pt x="362" y="141"/>
                    <a:pt x="362" y="141"/>
                    <a:pt x="362" y="141"/>
                  </a:cubicBezTo>
                  <a:cubicBezTo>
                    <a:pt x="431" y="335"/>
                    <a:pt x="431" y="335"/>
                    <a:pt x="431" y="335"/>
                  </a:cubicBezTo>
                  <a:cubicBezTo>
                    <a:pt x="427" y="356"/>
                    <a:pt x="402" y="511"/>
                    <a:pt x="399" y="535"/>
                  </a:cubicBezTo>
                  <a:cubicBezTo>
                    <a:pt x="385" y="535"/>
                    <a:pt x="385" y="535"/>
                    <a:pt x="385" y="535"/>
                  </a:cubicBezTo>
                  <a:cubicBezTo>
                    <a:pt x="367" y="535"/>
                    <a:pt x="353" y="549"/>
                    <a:pt x="353" y="567"/>
                  </a:cubicBezTo>
                  <a:cubicBezTo>
                    <a:pt x="353" y="660"/>
                    <a:pt x="353" y="660"/>
                    <a:pt x="353" y="660"/>
                  </a:cubicBezTo>
                  <a:cubicBezTo>
                    <a:pt x="287" y="660"/>
                    <a:pt x="287" y="660"/>
                    <a:pt x="287" y="660"/>
                  </a:cubicBezTo>
                  <a:cubicBezTo>
                    <a:pt x="269" y="660"/>
                    <a:pt x="254" y="674"/>
                    <a:pt x="254" y="693"/>
                  </a:cubicBezTo>
                  <a:cubicBezTo>
                    <a:pt x="254" y="911"/>
                    <a:pt x="254" y="911"/>
                    <a:pt x="254" y="911"/>
                  </a:cubicBezTo>
                  <a:cubicBezTo>
                    <a:pt x="254" y="929"/>
                    <a:pt x="269" y="944"/>
                    <a:pt x="287" y="944"/>
                  </a:cubicBezTo>
                  <a:cubicBezTo>
                    <a:pt x="634" y="944"/>
                    <a:pt x="634" y="944"/>
                    <a:pt x="634" y="944"/>
                  </a:cubicBezTo>
                  <a:cubicBezTo>
                    <a:pt x="652" y="944"/>
                    <a:pt x="667" y="929"/>
                    <a:pt x="667" y="911"/>
                  </a:cubicBezTo>
                  <a:cubicBezTo>
                    <a:pt x="667" y="693"/>
                    <a:pt x="667" y="693"/>
                    <a:pt x="667" y="693"/>
                  </a:cubicBezTo>
                  <a:cubicBezTo>
                    <a:pt x="667" y="674"/>
                    <a:pt x="652" y="660"/>
                    <a:pt x="634" y="660"/>
                  </a:cubicBezTo>
                  <a:close/>
                  <a:moveTo>
                    <a:pt x="449" y="617"/>
                  </a:moveTo>
                  <a:cubicBezTo>
                    <a:pt x="452" y="618"/>
                    <a:pt x="456" y="618"/>
                    <a:pt x="459" y="618"/>
                  </a:cubicBezTo>
                  <a:cubicBezTo>
                    <a:pt x="473" y="618"/>
                    <a:pt x="486" y="613"/>
                    <a:pt x="497" y="605"/>
                  </a:cubicBezTo>
                  <a:cubicBezTo>
                    <a:pt x="504" y="605"/>
                    <a:pt x="504" y="605"/>
                    <a:pt x="504" y="605"/>
                  </a:cubicBezTo>
                  <a:cubicBezTo>
                    <a:pt x="504" y="660"/>
                    <a:pt x="504" y="660"/>
                    <a:pt x="504" y="660"/>
                  </a:cubicBezTo>
                  <a:cubicBezTo>
                    <a:pt x="417" y="660"/>
                    <a:pt x="417" y="660"/>
                    <a:pt x="417" y="660"/>
                  </a:cubicBezTo>
                  <a:cubicBezTo>
                    <a:pt x="417" y="605"/>
                    <a:pt x="417" y="605"/>
                    <a:pt x="417" y="605"/>
                  </a:cubicBezTo>
                  <a:cubicBezTo>
                    <a:pt x="421" y="605"/>
                    <a:pt x="421" y="605"/>
                    <a:pt x="421" y="605"/>
                  </a:cubicBezTo>
                  <a:cubicBezTo>
                    <a:pt x="429" y="611"/>
                    <a:pt x="438" y="616"/>
                    <a:pt x="449" y="617"/>
                  </a:cubicBezTo>
                  <a:close/>
                  <a:moveTo>
                    <a:pt x="449" y="617"/>
                  </a:moveTo>
                  <a:cubicBezTo>
                    <a:pt x="449" y="617"/>
                    <a:pt x="449" y="617"/>
                    <a:pt x="449" y="617"/>
                  </a:cubicBezTo>
                </a:path>
              </a:pathLst>
            </a:custGeom>
            <a:solidFill>
              <a:srgbClr val="00B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416" name="Group 31"/>
          <p:cNvGrpSpPr>
            <a:grpSpLocks noChangeAspect="1"/>
          </p:cNvGrpSpPr>
          <p:nvPr/>
        </p:nvGrpSpPr>
        <p:grpSpPr bwMode="auto">
          <a:xfrm>
            <a:off x="4131643" y="4139343"/>
            <a:ext cx="215228" cy="196183"/>
            <a:chOff x="1980" y="463"/>
            <a:chExt cx="3718" cy="3389"/>
          </a:xfrm>
          <a:solidFill>
            <a:srgbClr val="1AB49C"/>
          </a:solidFill>
        </p:grpSpPr>
        <p:sp>
          <p:nvSpPr>
            <p:cNvPr id="417" name="Freeform 32"/>
            <p:cNvSpPr>
              <a:spLocks noEditPoints="1"/>
            </p:cNvSpPr>
            <p:nvPr/>
          </p:nvSpPr>
          <p:spPr bwMode="auto">
            <a:xfrm>
              <a:off x="5184" y="1512"/>
              <a:ext cx="161" cy="525"/>
            </a:xfrm>
            <a:custGeom>
              <a:avLst/>
              <a:gdLst>
                <a:gd name="T0" fmla="*/ 31 w 68"/>
                <a:gd name="T1" fmla="*/ 41 h 222"/>
                <a:gd name="T2" fmla="*/ 0 w 68"/>
                <a:gd name="T3" fmla="*/ 199 h 222"/>
                <a:gd name="T4" fmla="*/ 1 w 68"/>
                <a:gd name="T5" fmla="*/ 200 h 222"/>
                <a:gd name="T6" fmla="*/ 23 w 68"/>
                <a:gd name="T7" fmla="*/ 210 h 222"/>
                <a:gd name="T8" fmla="*/ 39 w 68"/>
                <a:gd name="T9" fmla="*/ 222 h 222"/>
                <a:gd name="T10" fmla="*/ 39 w 68"/>
                <a:gd name="T11" fmla="*/ 209 h 222"/>
                <a:gd name="T12" fmla="*/ 59 w 68"/>
                <a:gd name="T13" fmla="*/ 41 h 222"/>
                <a:gd name="T14" fmla="*/ 68 w 68"/>
                <a:gd name="T15" fmla="*/ 0 h 222"/>
                <a:gd name="T16" fmla="*/ 31 w 68"/>
                <a:gd name="T17" fmla="*/ 41 h 222"/>
                <a:gd name="T18" fmla="*/ 31 w 68"/>
                <a:gd name="T19" fmla="*/ 41 h 222"/>
                <a:gd name="T20" fmla="*/ 31 w 68"/>
                <a:gd name="T21" fmla="*/ 4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222">
                  <a:moveTo>
                    <a:pt x="31" y="41"/>
                  </a:moveTo>
                  <a:cubicBezTo>
                    <a:pt x="20" y="81"/>
                    <a:pt x="6" y="158"/>
                    <a:pt x="0" y="199"/>
                  </a:cubicBezTo>
                  <a:cubicBezTo>
                    <a:pt x="1" y="199"/>
                    <a:pt x="1" y="200"/>
                    <a:pt x="1" y="200"/>
                  </a:cubicBezTo>
                  <a:cubicBezTo>
                    <a:pt x="9" y="203"/>
                    <a:pt x="16" y="206"/>
                    <a:pt x="23" y="210"/>
                  </a:cubicBezTo>
                  <a:cubicBezTo>
                    <a:pt x="29" y="214"/>
                    <a:pt x="34" y="218"/>
                    <a:pt x="39" y="222"/>
                  </a:cubicBezTo>
                  <a:cubicBezTo>
                    <a:pt x="39" y="218"/>
                    <a:pt x="39" y="214"/>
                    <a:pt x="39" y="209"/>
                  </a:cubicBezTo>
                  <a:cubicBezTo>
                    <a:pt x="40" y="166"/>
                    <a:pt x="51" y="86"/>
                    <a:pt x="59" y="41"/>
                  </a:cubicBezTo>
                  <a:cubicBezTo>
                    <a:pt x="61" y="28"/>
                    <a:pt x="63" y="14"/>
                    <a:pt x="68" y="0"/>
                  </a:cubicBezTo>
                  <a:cubicBezTo>
                    <a:pt x="48" y="6"/>
                    <a:pt x="36" y="21"/>
                    <a:pt x="31" y="41"/>
                  </a:cubicBezTo>
                  <a:close/>
                  <a:moveTo>
                    <a:pt x="31" y="41"/>
                  </a:moveTo>
                  <a:cubicBezTo>
                    <a:pt x="31" y="41"/>
                    <a:pt x="31" y="41"/>
                    <a:pt x="31" y="4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18" name="Freeform 33"/>
            <p:cNvSpPr>
              <a:spLocks noEditPoints="1"/>
            </p:cNvSpPr>
            <p:nvPr/>
          </p:nvSpPr>
          <p:spPr bwMode="auto">
            <a:xfrm>
              <a:off x="2884" y="463"/>
              <a:ext cx="1912" cy="2189"/>
            </a:xfrm>
            <a:custGeom>
              <a:avLst/>
              <a:gdLst>
                <a:gd name="T0" fmla="*/ 735 w 808"/>
                <a:gd name="T1" fmla="*/ 706 h 925"/>
                <a:gd name="T2" fmla="*/ 806 w 808"/>
                <a:gd name="T3" fmla="*/ 521 h 925"/>
                <a:gd name="T4" fmla="*/ 808 w 808"/>
                <a:gd name="T5" fmla="*/ 391 h 925"/>
                <a:gd name="T6" fmla="*/ 808 w 808"/>
                <a:gd name="T7" fmla="*/ 199 h 925"/>
                <a:gd name="T8" fmla="*/ 747 w 808"/>
                <a:gd name="T9" fmla="*/ 132 h 925"/>
                <a:gd name="T10" fmla="*/ 731 w 808"/>
                <a:gd name="T11" fmla="*/ 130 h 925"/>
                <a:gd name="T12" fmla="*/ 668 w 808"/>
                <a:gd name="T13" fmla="*/ 120 h 925"/>
                <a:gd name="T14" fmla="*/ 450 w 808"/>
                <a:gd name="T15" fmla="*/ 18 h 925"/>
                <a:gd name="T16" fmla="*/ 404 w 808"/>
                <a:gd name="T17" fmla="*/ 0 h 925"/>
                <a:gd name="T18" fmla="*/ 359 w 808"/>
                <a:gd name="T19" fmla="*/ 18 h 925"/>
                <a:gd name="T20" fmla="*/ 67 w 808"/>
                <a:gd name="T21" fmla="*/ 131 h 925"/>
                <a:gd name="T22" fmla="*/ 0 w 808"/>
                <a:gd name="T23" fmla="*/ 202 h 925"/>
                <a:gd name="T24" fmla="*/ 0 w 808"/>
                <a:gd name="T25" fmla="*/ 298 h 925"/>
                <a:gd name="T26" fmla="*/ 0 w 808"/>
                <a:gd name="T27" fmla="*/ 492 h 925"/>
                <a:gd name="T28" fmla="*/ 10 w 808"/>
                <a:gd name="T29" fmla="*/ 576 h 925"/>
                <a:gd name="T30" fmla="*/ 115 w 808"/>
                <a:gd name="T31" fmla="*/ 756 h 925"/>
                <a:gd name="T32" fmla="*/ 381 w 808"/>
                <a:gd name="T33" fmla="*/ 921 h 925"/>
                <a:gd name="T34" fmla="*/ 404 w 808"/>
                <a:gd name="T35" fmla="*/ 925 h 925"/>
                <a:gd name="T36" fmla="*/ 433 w 808"/>
                <a:gd name="T37" fmla="*/ 918 h 925"/>
                <a:gd name="T38" fmla="*/ 461 w 808"/>
                <a:gd name="T39" fmla="*/ 906 h 925"/>
                <a:gd name="T40" fmla="*/ 531 w 808"/>
                <a:gd name="T41" fmla="*/ 874 h 925"/>
                <a:gd name="T42" fmla="*/ 735 w 808"/>
                <a:gd name="T43" fmla="*/ 706 h 925"/>
                <a:gd name="T44" fmla="*/ 487 w 808"/>
                <a:gd name="T45" fmla="*/ 788 h 925"/>
                <a:gd name="T46" fmla="*/ 422 w 808"/>
                <a:gd name="T47" fmla="*/ 817 h 925"/>
                <a:gd name="T48" fmla="*/ 404 w 808"/>
                <a:gd name="T49" fmla="*/ 825 h 925"/>
                <a:gd name="T50" fmla="*/ 404 w 808"/>
                <a:gd name="T51" fmla="*/ 471 h 925"/>
                <a:gd name="T52" fmla="*/ 97 w 808"/>
                <a:gd name="T53" fmla="*/ 471 h 925"/>
                <a:gd name="T54" fmla="*/ 97 w 808"/>
                <a:gd name="T55" fmla="*/ 298 h 925"/>
                <a:gd name="T56" fmla="*/ 97 w 808"/>
                <a:gd name="T57" fmla="*/ 226 h 925"/>
                <a:gd name="T58" fmla="*/ 404 w 808"/>
                <a:gd name="T59" fmla="*/ 105 h 925"/>
                <a:gd name="T60" fmla="*/ 404 w 808"/>
                <a:gd name="T61" fmla="*/ 471 h 925"/>
                <a:gd name="T62" fmla="*/ 710 w 808"/>
                <a:gd name="T63" fmla="*/ 471 h 925"/>
                <a:gd name="T64" fmla="*/ 709 w 808"/>
                <a:gd name="T65" fmla="*/ 516 h 925"/>
                <a:gd name="T66" fmla="*/ 657 w 808"/>
                <a:gd name="T67" fmla="*/ 648 h 925"/>
                <a:gd name="T68" fmla="*/ 487 w 808"/>
                <a:gd name="T69" fmla="*/ 788 h 925"/>
                <a:gd name="T70" fmla="*/ 487 w 808"/>
                <a:gd name="T71" fmla="*/ 788 h 925"/>
                <a:gd name="T72" fmla="*/ 487 w 808"/>
                <a:gd name="T73" fmla="*/ 788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08" h="925">
                  <a:moveTo>
                    <a:pt x="735" y="706"/>
                  </a:moveTo>
                  <a:cubicBezTo>
                    <a:pt x="779" y="648"/>
                    <a:pt x="803" y="585"/>
                    <a:pt x="806" y="521"/>
                  </a:cubicBezTo>
                  <a:cubicBezTo>
                    <a:pt x="808" y="478"/>
                    <a:pt x="808" y="434"/>
                    <a:pt x="808" y="391"/>
                  </a:cubicBezTo>
                  <a:cubicBezTo>
                    <a:pt x="808" y="199"/>
                    <a:pt x="808" y="199"/>
                    <a:pt x="808" y="199"/>
                  </a:cubicBezTo>
                  <a:cubicBezTo>
                    <a:pt x="808" y="162"/>
                    <a:pt x="785" y="137"/>
                    <a:pt x="747" y="132"/>
                  </a:cubicBezTo>
                  <a:cubicBezTo>
                    <a:pt x="731" y="130"/>
                    <a:pt x="731" y="130"/>
                    <a:pt x="731" y="130"/>
                  </a:cubicBezTo>
                  <a:cubicBezTo>
                    <a:pt x="709" y="127"/>
                    <a:pt x="688" y="125"/>
                    <a:pt x="668" y="120"/>
                  </a:cubicBezTo>
                  <a:cubicBezTo>
                    <a:pt x="596" y="104"/>
                    <a:pt x="527" y="72"/>
                    <a:pt x="450" y="18"/>
                  </a:cubicBezTo>
                  <a:cubicBezTo>
                    <a:pt x="438" y="9"/>
                    <a:pt x="424" y="0"/>
                    <a:pt x="404" y="0"/>
                  </a:cubicBezTo>
                  <a:cubicBezTo>
                    <a:pt x="385" y="0"/>
                    <a:pt x="371" y="9"/>
                    <a:pt x="359" y="18"/>
                  </a:cubicBezTo>
                  <a:cubicBezTo>
                    <a:pt x="256" y="89"/>
                    <a:pt x="163" y="125"/>
                    <a:pt x="67" y="131"/>
                  </a:cubicBezTo>
                  <a:cubicBezTo>
                    <a:pt x="42" y="132"/>
                    <a:pt x="0" y="143"/>
                    <a:pt x="0" y="202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0" y="363"/>
                    <a:pt x="0" y="428"/>
                    <a:pt x="0" y="492"/>
                  </a:cubicBezTo>
                  <a:cubicBezTo>
                    <a:pt x="0" y="518"/>
                    <a:pt x="3" y="545"/>
                    <a:pt x="10" y="576"/>
                  </a:cubicBezTo>
                  <a:cubicBezTo>
                    <a:pt x="25" y="640"/>
                    <a:pt x="59" y="699"/>
                    <a:pt x="115" y="756"/>
                  </a:cubicBezTo>
                  <a:cubicBezTo>
                    <a:pt x="183" y="826"/>
                    <a:pt x="270" y="880"/>
                    <a:pt x="381" y="921"/>
                  </a:cubicBezTo>
                  <a:cubicBezTo>
                    <a:pt x="388" y="924"/>
                    <a:pt x="396" y="925"/>
                    <a:pt x="404" y="925"/>
                  </a:cubicBezTo>
                  <a:cubicBezTo>
                    <a:pt x="415" y="925"/>
                    <a:pt x="426" y="922"/>
                    <a:pt x="433" y="918"/>
                  </a:cubicBezTo>
                  <a:cubicBezTo>
                    <a:pt x="461" y="906"/>
                    <a:pt x="461" y="906"/>
                    <a:pt x="461" y="906"/>
                  </a:cubicBezTo>
                  <a:cubicBezTo>
                    <a:pt x="484" y="896"/>
                    <a:pt x="508" y="886"/>
                    <a:pt x="531" y="874"/>
                  </a:cubicBezTo>
                  <a:cubicBezTo>
                    <a:pt x="618" y="829"/>
                    <a:pt x="685" y="773"/>
                    <a:pt x="735" y="706"/>
                  </a:cubicBezTo>
                  <a:close/>
                  <a:moveTo>
                    <a:pt x="487" y="788"/>
                  </a:moveTo>
                  <a:cubicBezTo>
                    <a:pt x="466" y="798"/>
                    <a:pt x="444" y="808"/>
                    <a:pt x="422" y="817"/>
                  </a:cubicBezTo>
                  <a:cubicBezTo>
                    <a:pt x="416" y="819"/>
                    <a:pt x="410" y="822"/>
                    <a:pt x="404" y="825"/>
                  </a:cubicBezTo>
                  <a:cubicBezTo>
                    <a:pt x="404" y="471"/>
                    <a:pt x="404" y="471"/>
                    <a:pt x="404" y="471"/>
                  </a:cubicBezTo>
                  <a:cubicBezTo>
                    <a:pt x="97" y="471"/>
                    <a:pt x="97" y="471"/>
                    <a:pt x="97" y="471"/>
                  </a:cubicBezTo>
                  <a:cubicBezTo>
                    <a:pt x="97" y="413"/>
                    <a:pt x="97" y="356"/>
                    <a:pt x="97" y="298"/>
                  </a:cubicBezTo>
                  <a:cubicBezTo>
                    <a:pt x="97" y="226"/>
                    <a:pt x="97" y="226"/>
                    <a:pt x="97" y="226"/>
                  </a:cubicBezTo>
                  <a:cubicBezTo>
                    <a:pt x="199" y="215"/>
                    <a:pt x="298" y="177"/>
                    <a:pt x="404" y="105"/>
                  </a:cubicBezTo>
                  <a:cubicBezTo>
                    <a:pt x="404" y="471"/>
                    <a:pt x="404" y="471"/>
                    <a:pt x="404" y="471"/>
                  </a:cubicBezTo>
                  <a:cubicBezTo>
                    <a:pt x="710" y="471"/>
                    <a:pt x="710" y="471"/>
                    <a:pt x="710" y="471"/>
                  </a:cubicBezTo>
                  <a:cubicBezTo>
                    <a:pt x="710" y="486"/>
                    <a:pt x="710" y="502"/>
                    <a:pt x="709" y="516"/>
                  </a:cubicBezTo>
                  <a:cubicBezTo>
                    <a:pt x="707" y="562"/>
                    <a:pt x="690" y="604"/>
                    <a:pt x="657" y="648"/>
                  </a:cubicBezTo>
                  <a:cubicBezTo>
                    <a:pt x="616" y="704"/>
                    <a:pt x="560" y="750"/>
                    <a:pt x="487" y="788"/>
                  </a:cubicBezTo>
                  <a:close/>
                  <a:moveTo>
                    <a:pt x="487" y="788"/>
                  </a:moveTo>
                  <a:cubicBezTo>
                    <a:pt x="487" y="788"/>
                    <a:pt x="487" y="788"/>
                    <a:pt x="487" y="788"/>
                  </a:cubicBezTo>
                </a:path>
              </a:pathLst>
            </a:custGeom>
            <a:solidFill>
              <a:srgbClr val="00B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19" name="Freeform 34"/>
            <p:cNvSpPr>
              <a:spLocks noEditPoints="1"/>
            </p:cNvSpPr>
            <p:nvPr/>
          </p:nvSpPr>
          <p:spPr bwMode="auto">
            <a:xfrm>
              <a:off x="5007" y="1644"/>
              <a:ext cx="154" cy="343"/>
            </a:xfrm>
            <a:custGeom>
              <a:avLst/>
              <a:gdLst>
                <a:gd name="T0" fmla="*/ 35 w 65"/>
                <a:gd name="T1" fmla="*/ 133 h 145"/>
                <a:gd name="T2" fmla="*/ 38 w 65"/>
                <a:gd name="T3" fmla="*/ 113 h 145"/>
                <a:gd name="T4" fmla="*/ 65 w 65"/>
                <a:gd name="T5" fmla="*/ 0 h 145"/>
                <a:gd name="T6" fmla="*/ 28 w 65"/>
                <a:gd name="T7" fmla="*/ 41 h 145"/>
                <a:gd name="T8" fmla="*/ 0 w 65"/>
                <a:gd name="T9" fmla="*/ 145 h 145"/>
                <a:gd name="T10" fmla="*/ 35 w 65"/>
                <a:gd name="T11" fmla="*/ 138 h 145"/>
                <a:gd name="T12" fmla="*/ 35 w 65"/>
                <a:gd name="T13" fmla="*/ 133 h 145"/>
                <a:gd name="T14" fmla="*/ 35 w 65"/>
                <a:gd name="T15" fmla="*/ 133 h 145"/>
                <a:gd name="T16" fmla="*/ 35 w 65"/>
                <a:gd name="T17" fmla="*/ 13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145">
                  <a:moveTo>
                    <a:pt x="35" y="133"/>
                  </a:moveTo>
                  <a:cubicBezTo>
                    <a:pt x="38" y="113"/>
                    <a:pt x="38" y="113"/>
                    <a:pt x="38" y="113"/>
                  </a:cubicBezTo>
                  <a:cubicBezTo>
                    <a:pt x="42" y="84"/>
                    <a:pt x="58" y="30"/>
                    <a:pt x="65" y="0"/>
                  </a:cubicBezTo>
                  <a:cubicBezTo>
                    <a:pt x="45" y="7"/>
                    <a:pt x="33" y="22"/>
                    <a:pt x="28" y="41"/>
                  </a:cubicBezTo>
                  <a:cubicBezTo>
                    <a:pt x="22" y="66"/>
                    <a:pt x="4" y="118"/>
                    <a:pt x="0" y="145"/>
                  </a:cubicBezTo>
                  <a:cubicBezTo>
                    <a:pt x="11" y="141"/>
                    <a:pt x="23" y="139"/>
                    <a:pt x="35" y="138"/>
                  </a:cubicBezTo>
                  <a:cubicBezTo>
                    <a:pt x="35" y="136"/>
                    <a:pt x="35" y="134"/>
                    <a:pt x="35" y="133"/>
                  </a:cubicBezTo>
                  <a:close/>
                  <a:moveTo>
                    <a:pt x="35" y="133"/>
                  </a:moveTo>
                  <a:cubicBezTo>
                    <a:pt x="35" y="133"/>
                    <a:pt x="35" y="133"/>
                    <a:pt x="35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20" name="Freeform 35"/>
            <p:cNvSpPr>
              <a:spLocks noEditPoints="1"/>
            </p:cNvSpPr>
            <p:nvPr/>
          </p:nvSpPr>
          <p:spPr bwMode="auto">
            <a:xfrm>
              <a:off x="1980" y="1389"/>
              <a:ext cx="1531" cy="2463"/>
            </a:xfrm>
            <a:custGeom>
              <a:avLst/>
              <a:gdLst>
                <a:gd name="T0" fmla="*/ 45 w 647"/>
                <a:gd name="T1" fmla="*/ 481 h 1041"/>
                <a:gd name="T2" fmla="*/ 110 w 647"/>
                <a:gd name="T3" fmla="*/ 608 h 1041"/>
                <a:gd name="T4" fmla="*/ 344 w 647"/>
                <a:gd name="T5" fmla="*/ 889 h 1041"/>
                <a:gd name="T6" fmla="*/ 348 w 647"/>
                <a:gd name="T7" fmla="*/ 1018 h 1041"/>
                <a:gd name="T8" fmla="*/ 369 w 647"/>
                <a:gd name="T9" fmla="*/ 1040 h 1041"/>
                <a:gd name="T10" fmla="*/ 615 w 647"/>
                <a:gd name="T11" fmla="*/ 1041 h 1041"/>
                <a:gd name="T12" fmla="*/ 636 w 647"/>
                <a:gd name="T13" fmla="*/ 1020 h 1041"/>
                <a:gd name="T14" fmla="*/ 645 w 647"/>
                <a:gd name="T15" fmla="*/ 863 h 1041"/>
                <a:gd name="T16" fmla="*/ 647 w 647"/>
                <a:gd name="T17" fmla="*/ 817 h 1041"/>
                <a:gd name="T18" fmla="*/ 646 w 647"/>
                <a:gd name="T19" fmla="*/ 790 h 1041"/>
                <a:gd name="T20" fmla="*/ 486 w 647"/>
                <a:gd name="T21" fmla="*/ 551 h 1041"/>
                <a:gd name="T22" fmla="*/ 446 w 647"/>
                <a:gd name="T23" fmla="*/ 513 h 1041"/>
                <a:gd name="T24" fmla="*/ 301 w 647"/>
                <a:gd name="T25" fmla="*/ 326 h 1041"/>
                <a:gd name="T26" fmla="*/ 223 w 647"/>
                <a:gd name="T27" fmla="*/ 308 h 1041"/>
                <a:gd name="T28" fmla="*/ 201 w 647"/>
                <a:gd name="T29" fmla="*/ 386 h 1041"/>
                <a:gd name="T30" fmla="*/ 341 w 647"/>
                <a:gd name="T31" fmla="*/ 615 h 1041"/>
                <a:gd name="T32" fmla="*/ 336 w 647"/>
                <a:gd name="T33" fmla="*/ 636 h 1041"/>
                <a:gd name="T34" fmla="*/ 315 w 647"/>
                <a:gd name="T35" fmla="*/ 631 h 1041"/>
                <a:gd name="T36" fmla="*/ 310 w 647"/>
                <a:gd name="T37" fmla="*/ 623 h 1041"/>
                <a:gd name="T38" fmla="*/ 151 w 647"/>
                <a:gd name="T39" fmla="*/ 364 h 1041"/>
                <a:gd name="T40" fmla="*/ 135 w 647"/>
                <a:gd name="T41" fmla="*/ 299 h 1041"/>
                <a:gd name="T42" fmla="*/ 134 w 647"/>
                <a:gd name="T43" fmla="*/ 287 h 1041"/>
                <a:gd name="T44" fmla="*/ 116 w 647"/>
                <a:gd name="T45" fmla="*/ 110 h 1041"/>
                <a:gd name="T46" fmla="*/ 91 w 647"/>
                <a:gd name="T47" fmla="*/ 24 h 1041"/>
                <a:gd name="T48" fmla="*/ 22 w 647"/>
                <a:gd name="T49" fmla="*/ 20 h 1041"/>
                <a:gd name="T50" fmla="*/ 2 w 647"/>
                <a:gd name="T51" fmla="*/ 71 h 1041"/>
                <a:gd name="T52" fmla="*/ 43 w 647"/>
                <a:gd name="T53" fmla="*/ 466 h 1041"/>
                <a:gd name="T54" fmla="*/ 45 w 647"/>
                <a:gd name="T55" fmla="*/ 481 h 1041"/>
                <a:gd name="T56" fmla="*/ 45 w 647"/>
                <a:gd name="T57" fmla="*/ 481 h 1041"/>
                <a:gd name="T58" fmla="*/ 45 w 647"/>
                <a:gd name="T59" fmla="*/ 481 h 1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47" h="1041">
                  <a:moveTo>
                    <a:pt x="45" y="481"/>
                  </a:moveTo>
                  <a:cubicBezTo>
                    <a:pt x="52" y="530"/>
                    <a:pt x="76" y="571"/>
                    <a:pt x="110" y="608"/>
                  </a:cubicBezTo>
                  <a:cubicBezTo>
                    <a:pt x="344" y="889"/>
                    <a:pt x="344" y="889"/>
                    <a:pt x="344" y="889"/>
                  </a:cubicBezTo>
                  <a:cubicBezTo>
                    <a:pt x="348" y="1018"/>
                    <a:pt x="348" y="1018"/>
                    <a:pt x="348" y="1018"/>
                  </a:cubicBezTo>
                  <a:cubicBezTo>
                    <a:pt x="348" y="1030"/>
                    <a:pt x="358" y="1039"/>
                    <a:pt x="369" y="1040"/>
                  </a:cubicBezTo>
                  <a:cubicBezTo>
                    <a:pt x="615" y="1041"/>
                    <a:pt x="615" y="1041"/>
                    <a:pt x="615" y="1041"/>
                  </a:cubicBezTo>
                  <a:cubicBezTo>
                    <a:pt x="626" y="1041"/>
                    <a:pt x="636" y="1032"/>
                    <a:pt x="636" y="1020"/>
                  </a:cubicBezTo>
                  <a:cubicBezTo>
                    <a:pt x="645" y="863"/>
                    <a:pt x="645" y="863"/>
                    <a:pt x="645" y="863"/>
                  </a:cubicBezTo>
                  <a:cubicBezTo>
                    <a:pt x="647" y="847"/>
                    <a:pt x="647" y="830"/>
                    <a:pt x="647" y="817"/>
                  </a:cubicBezTo>
                  <a:cubicBezTo>
                    <a:pt x="647" y="801"/>
                    <a:pt x="646" y="790"/>
                    <a:pt x="646" y="790"/>
                  </a:cubicBezTo>
                  <a:cubicBezTo>
                    <a:pt x="634" y="741"/>
                    <a:pt x="617" y="646"/>
                    <a:pt x="486" y="551"/>
                  </a:cubicBezTo>
                  <a:cubicBezTo>
                    <a:pt x="474" y="542"/>
                    <a:pt x="456" y="525"/>
                    <a:pt x="446" y="513"/>
                  </a:cubicBezTo>
                  <a:cubicBezTo>
                    <a:pt x="301" y="326"/>
                    <a:pt x="301" y="326"/>
                    <a:pt x="301" y="326"/>
                  </a:cubicBezTo>
                  <a:cubicBezTo>
                    <a:pt x="286" y="300"/>
                    <a:pt x="250" y="292"/>
                    <a:pt x="223" y="308"/>
                  </a:cubicBezTo>
                  <a:cubicBezTo>
                    <a:pt x="195" y="325"/>
                    <a:pt x="186" y="361"/>
                    <a:pt x="201" y="386"/>
                  </a:cubicBezTo>
                  <a:cubicBezTo>
                    <a:pt x="341" y="615"/>
                    <a:pt x="341" y="615"/>
                    <a:pt x="341" y="615"/>
                  </a:cubicBezTo>
                  <a:cubicBezTo>
                    <a:pt x="346" y="622"/>
                    <a:pt x="343" y="632"/>
                    <a:pt x="336" y="636"/>
                  </a:cubicBezTo>
                  <a:cubicBezTo>
                    <a:pt x="328" y="640"/>
                    <a:pt x="320" y="638"/>
                    <a:pt x="315" y="631"/>
                  </a:cubicBezTo>
                  <a:cubicBezTo>
                    <a:pt x="310" y="623"/>
                    <a:pt x="310" y="623"/>
                    <a:pt x="310" y="623"/>
                  </a:cubicBezTo>
                  <a:cubicBezTo>
                    <a:pt x="310" y="623"/>
                    <a:pt x="204" y="478"/>
                    <a:pt x="151" y="364"/>
                  </a:cubicBezTo>
                  <a:cubicBezTo>
                    <a:pt x="142" y="343"/>
                    <a:pt x="136" y="322"/>
                    <a:pt x="135" y="299"/>
                  </a:cubicBezTo>
                  <a:cubicBezTo>
                    <a:pt x="135" y="296"/>
                    <a:pt x="135" y="291"/>
                    <a:pt x="134" y="287"/>
                  </a:cubicBezTo>
                  <a:cubicBezTo>
                    <a:pt x="133" y="235"/>
                    <a:pt x="124" y="161"/>
                    <a:pt x="116" y="110"/>
                  </a:cubicBezTo>
                  <a:cubicBezTo>
                    <a:pt x="113" y="95"/>
                    <a:pt x="106" y="41"/>
                    <a:pt x="91" y="24"/>
                  </a:cubicBezTo>
                  <a:cubicBezTo>
                    <a:pt x="69" y="0"/>
                    <a:pt x="40" y="5"/>
                    <a:pt x="22" y="20"/>
                  </a:cubicBezTo>
                  <a:cubicBezTo>
                    <a:pt x="7" y="32"/>
                    <a:pt x="0" y="52"/>
                    <a:pt x="2" y="71"/>
                  </a:cubicBezTo>
                  <a:cubicBezTo>
                    <a:pt x="43" y="466"/>
                    <a:pt x="43" y="466"/>
                    <a:pt x="43" y="466"/>
                  </a:cubicBezTo>
                  <a:lnTo>
                    <a:pt x="45" y="481"/>
                  </a:lnTo>
                  <a:close/>
                  <a:moveTo>
                    <a:pt x="45" y="481"/>
                  </a:moveTo>
                  <a:cubicBezTo>
                    <a:pt x="45" y="481"/>
                    <a:pt x="45" y="481"/>
                    <a:pt x="45" y="481"/>
                  </a:cubicBezTo>
                </a:path>
              </a:pathLst>
            </a:custGeom>
            <a:solidFill>
              <a:srgbClr val="00B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21" name="Freeform 36"/>
            <p:cNvSpPr>
              <a:spLocks noEditPoints="1"/>
            </p:cNvSpPr>
            <p:nvPr/>
          </p:nvSpPr>
          <p:spPr bwMode="auto">
            <a:xfrm>
              <a:off x="4167" y="1389"/>
              <a:ext cx="1531" cy="2463"/>
            </a:xfrm>
            <a:custGeom>
              <a:avLst/>
              <a:gdLst>
                <a:gd name="T0" fmla="*/ 625 w 647"/>
                <a:gd name="T1" fmla="*/ 20 h 1041"/>
                <a:gd name="T2" fmla="*/ 557 w 647"/>
                <a:gd name="T3" fmla="*/ 24 h 1041"/>
                <a:gd name="T4" fmla="*/ 532 w 647"/>
                <a:gd name="T5" fmla="*/ 110 h 1041"/>
                <a:gd name="T6" fmla="*/ 513 w 647"/>
                <a:gd name="T7" fmla="*/ 288 h 1041"/>
                <a:gd name="T8" fmla="*/ 513 w 647"/>
                <a:gd name="T9" fmla="*/ 299 h 1041"/>
                <a:gd name="T10" fmla="*/ 496 w 647"/>
                <a:gd name="T11" fmla="*/ 364 h 1041"/>
                <a:gd name="T12" fmla="*/ 338 w 647"/>
                <a:gd name="T13" fmla="*/ 623 h 1041"/>
                <a:gd name="T14" fmla="*/ 332 w 647"/>
                <a:gd name="T15" fmla="*/ 632 h 1041"/>
                <a:gd name="T16" fmla="*/ 312 w 647"/>
                <a:gd name="T17" fmla="*/ 636 h 1041"/>
                <a:gd name="T18" fmla="*/ 306 w 647"/>
                <a:gd name="T19" fmla="*/ 615 h 1041"/>
                <a:gd name="T20" fmla="*/ 446 w 647"/>
                <a:gd name="T21" fmla="*/ 387 h 1041"/>
                <a:gd name="T22" fmla="*/ 425 w 647"/>
                <a:gd name="T23" fmla="*/ 309 h 1041"/>
                <a:gd name="T24" fmla="*/ 347 w 647"/>
                <a:gd name="T25" fmla="*/ 326 h 1041"/>
                <a:gd name="T26" fmla="*/ 201 w 647"/>
                <a:gd name="T27" fmla="*/ 513 h 1041"/>
                <a:gd name="T28" fmla="*/ 161 w 647"/>
                <a:gd name="T29" fmla="*/ 552 h 1041"/>
                <a:gd name="T30" fmla="*/ 2 w 647"/>
                <a:gd name="T31" fmla="*/ 790 h 1041"/>
                <a:gd name="T32" fmla="*/ 0 w 647"/>
                <a:gd name="T33" fmla="*/ 817 h 1041"/>
                <a:gd name="T34" fmla="*/ 3 w 647"/>
                <a:gd name="T35" fmla="*/ 863 h 1041"/>
                <a:gd name="T36" fmla="*/ 12 w 647"/>
                <a:gd name="T37" fmla="*/ 1020 h 1041"/>
                <a:gd name="T38" fmla="*/ 33 w 647"/>
                <a:gd name="T39" fmla="*/ 1041 h 1041"/>
                <a:gd name="T40" fmla="*/ 278 w 647"/>
                <a:gd name="T41" fmla="*/ 1040 h 1041"/>
                <a:gd name="T42" fmla="*/ 299 w 647"/>
                <a:gd name="T43" fmla="*/ 1019 h 1041"/>
                <a:gd name="T44" fmla="*/ 304 w 647"/>
                <a:gd name="T45" fmla="*/ 889 h 1041"/>
                <a:gd name="T46" fmla="*/ 537 w 647"/>
                <a:gd name="T47" fmla="*/ 608 h 1041"/>
                <a:gd name="T48" fmla="*/ 603 w 647"/>
                <a:gd name="T49" fmla="*/ 481 h 1041"/>
                <a:gd name="T50" fmla="*/ 605 w 647"/>
                <a:gd name="T51" fmla="*/ 466 h 1041"/>
                <a:gd name="T52" fmla="*/ 645 w 647"/>
                <a:gd name="T53" fmla="*/ 72 h 1041"/>
                <a:gd name="T54" fmla="*/ 625 w 647"/>
                <a:gd name="T55" fmla="*/ 20 h 1041"/>
                <a:gd name="T56" fmla="*/ 625 w 647"/>
                <a:gd name="T57" fmla="*/ 20 h 1041"/>
                <a:gd name="T58" fmla="*/ 625 w 647"/>
                <a:gd name="T59" fmla="*/ 20 h 1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47" h="1041">
                  <a:moveTo>
                    <a:pt x="625" y="20"/>
                  </a:moveTo>
                  <a:cubicBezTo>
                    <a:pt x="607" y="5"/>
                    <a:pt x="578" y="0"/>
                    <a:pt x="557" y="24"/>
                  </a:cubicBezTo>
                  <a:cubicBezTo>
                    <a:pt x="541" y="42"/>
                    <a:pt x="534" y="96"/>
                    <a:pt x="532" y="110"/>
                  </a:cubicBezTo>
                  <a:cubicBezTo>
                    <a:pt x="523" y="162"/>
                    <a:pt x="515" y="236"/>
                    <a:pt x="513" y="288"/>
                  </a:cubicBezTo>
                  <a:cubicBezTo>
                    <a:pt x="513" y="291"/>
                    <a:pt x="513" y="296"/>
                    <a:pt x="513" y="299"/>
                  </a:cubicBezTo>
                  <a:cubicBezTo>
                    <a:pt x="511" y="322"/>
                    <a:pt x="506" y="343"/>
                    <a:pt x="496" y="364"/>
                  </a:cubicBezTo>
                  <a:cubicBezTo>
                    <a:pt x="444" y="478"/>
                    <a:pt x="338" y="623"/>
                    <a:pt x="338" y="623"/>
                  </a:cubicBezTo>
                  <a:cubicBezTo>
                    <a:pt x="332" y="632"/>
                    <a:pt x="332" y="632"/>
                    <a:pt x="332" y="632"/>
                  </a:cubicBezTo>
                  <a:cubicBezTo>
                    <a:pt x="328" y="638"/>
                    <a:pt x="319" y="640"/>
                    <a:pt x="312" y="636"/>
                  </a:cubicBezTo>
                  <a:cubicBezTo>
                    <a:pt x="304" y="632"/>
                    <a:pt x="302" y="622"/>
                    <a:pt x="306" y="615"/>
                  </a:cubicBezTo>
                  <a:cubicBezTo>
                    <a:pt x="446" y="387"/>
                    <a:pt x="446" y="387"/>
                    <a:pt x="446" y="387"/>
                  </a:cubicBezTo>
                  <a:cubicBezTo>
                    <a:pt x="461" y="362"/>
                    <a:pt x="452" y="326"/>
                    <a:pt x="425" y="309"/>
                  </a:cubicBezTo>
                  <a:cubicBezTo>
                    <a:pt x="397" y="292"/>
                    <a:pt x="362" y="300"/>
                    <a:pt x="347" y="326"/>
                  </a:cubicBezTo>
                  <a:cubicBezTo>
                    <a:pt x="201" y="513"/>
                    <a:pt x="201" y="513"/>
                    <a:pt x="201" y="513"/>
                  </a:cubicBezTo>
                  <a:cubicBezTo>
                    <a:pt x="192" y="525"/>
                    <a:pt x="174" y="543"/>
                    <a:pt x="161" y="552"/>
                  </a:cubicBezTo>
                  <a:cubicBezTo>
                    <a:pt x="30" y="646"/>
                    <a:pt x="13" y="741"/>
                    <a:pt x="2" y="790"/>
                  </a:cubicBezTo>
                  <a:cubicBezTo>
                    <a:pt x="2" y="790"/>
                    <a:pt x="1" y="801"/>
                    <a:pt x="0" y="817"/>
                  </a:cubicBezTo>
                  <a:cubicBezTo>
                    <a:pt x="0" y="830"/>
                    <a:pt x="1" y="847"/>
                    <a:pt x="3" y="863"/>
                  </a:cubicBezTo>
                  <a:cubicBezTo>
                    <a:pt x="12" y="1020"/>
                    <a:pt x="12" y="1020"/>
                    <a:pt x="12" y="1020"/>
                  </a:cubicBezTo>
                  <a:cubicBezTo>
                    <a:pt x="12" y="1032"/>
                    <a:pt x="21" y="1041"/>
                    <a:pt x="33" y="1041"/>
                  </a:cubicBezTo>
                  <a:cubicBezTo>
                    <a:pt x="278" y="1040"/>
                    <a:pt x="278" y="1040"/>
                    <a:pt x="278" y="1040"/>
                  </a:cubicBezTo>
                  <a:cubicBezTo>
                    <a:pt x="290" y="1040"/>
                    <a:pt x="299" y="1030"/>
                    <a:pt x="299" y="1019"/>
                  </a:cubicBezTo>
                  <a:cubicBezTo>
                    <a:pt x="304" y="889"/>
                    <a:pt x="304" y="889"/>
                    <a:pt x="304" y="889"/>
                  </a:cubicBezTo>
                  <a:cubicBezTo>
                    <a:pt x="537" y="608"/>
                    <a:pt x="537" y="608"/>
                    <a:pt x="537" y="608"/>
                  </a:cubicBezTo>
                  <a:cubicBezTo>
                    <a:pt x="572" y="571"/>
                    <a:pt x="595" y="530"/>
                    <a:pt x="603" y="481"/>
                  </a:cubicBezTo>
                  <a:cubicBezTo>
                    <a:pt x="605" y="466"/>
                    <a:pt x="605" y="466"/>
                    <a:pt x="605" y="466"/>
                  </a:cubicBezTo>
                  <a:cubicBezTo>
                    <a:pt x="645" y="72"/>
                    <a:pt x="645" y="72"/>
                    <a:pt x="645" y="72"/>
                  </a:cubicBezTo>
                  <a:cubicBezTo>
                    <a:pt x="647" y="52"/>
                    <a:pt x="641" y="33"/>
                    <a:pt x="625" y="20"/>
                  </a:cubicBezTo>
                  <a:close/>
                  <a:moveTo>
                    <a:pt x="625" y="20"/>
                  </a:moveTo>
                  <a:cubicBezTo>
                    <a:pt x="625" y="20"/>
                    <a:pt x="625" y="20"/>
                    <a:pt x="625" y="20"/>
                  </a:cubicBezTo>
                </a:path>
              </a:pathLst>
            </a:custGeom>
            <a:solidFill>
              <a:srgbClr val="00B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22" name="Freeform 37"/>
            <p:cNvSpPr>
              <a:spLocks noEditPoints="1"/>
            </p:cNvSpPr>
            <p:nvPr/>
          </p:nvSpPr>
          <p:spPr bwMode="auto">
            <a:xfrm>
              <a:off x="2335" y="1512"/>
              <a:ext cx="158" cy="525"/>
            </a:xfrm>
            <a:custGeom>
              <a:avLst/>
              <a:gdLst>
                <a:gd name="T0" fmla="*/ 0 w 67"/>
                <a:gd name="T1" fmla="*/ 0 h 222"/>
                <a:gd name="T2" fmla="*/ 9 w 67"/>
                <a:gd name="T3" fmla="*/ 41 h 222"/>
                <a:gd name="T4" fmla="*/ 28 w 67"/>
                <a:gd name="T5" fmla="*/ 209 h 222"/>
                <a:gd name="T6" fmla="*/ 28 w 67"/>
                <a:gd name="T7" fmla="*/ 222 h 222"/>
                <a:gd name="T8" fmla="*/ 44 w 67"/>
                <a:gd name="T9" fmla="*/ 211 h 222"/>
                <a:gd name="T10" fmla="*/ 66 w 67"/>
                <a:gd name="T11" fmla="*/ 200 h 222"/>
                <a:gd name="T12" fmla="*/ 67 w 67"/>
                <a:gd name="T13" fmla="*/ 199 h 222"/>
                <a:gd name="T14" fmla="*/ 37 w 67"/>
                <a:gd name="T15" fmla="*/ 41 h 222"/>
                <a:gd name="T16" fmla="*/ 0 w 67"/>
                <a:gd name="T17" fmla="*/ 0 h 222"/>
                <a:gd name="T18" fmla="*/ 0 w 67"/>
                <a:gd name="T19" fmla="*/ 0 h 222"/>
                <a:gd name="T20" fmla="*/ 0 w 67"/>
                <a:gd name="T21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222">
                  <a:moveTo>
                    <a:pt x="0" y="0"/>
                  </a:moveTo>
                  <a:cubicBezTo>
                    <a:pt x="4" y="14"/>
                    <a:pt x="7" y="28"/>
                    <a:pt x="9" y="41"/>
                  </a:cubicBezTo>
                  <a:cubicBezTo>
                    <a:pt x="17" y="86"/>
                    <a:pt x="27" y="166"/>
                    <a:pt x="28" y="209"/>
                  </a:cubicBezTo>
                  <a:cubicBezTo>
                    <a:pt x="28" y="214"/>
                    <a:pt x="28" y="218"/>
                    <a:pt x="28" y="222"/>
                  </a:cubicBezTo>
                  <a:cubicBezTo>
                    <a:pt x="33" y="218"/>
                    <a:pt x="38" y="214"/>
                    <a:pt x="44" y="211"/>
                  </a:cubicBezTo>
                  <a:cubicBezTo>
                    <a:pt x="51" y="206"/>
                    <a:pt x="59" y="203"/>
                    <a:pt x="66" y="200"/>
                  </a:cubicBezTo>
                  <a:cubicBezTo>
                    <a:pt x="66" y="200"/>
                    <a:pt x="67" y="199"/>
                    <a:pt x="67" y="199"/>
                  </a:cubicBezTo>
                  <a:cubicBezTo>
                    <a:pt x="62" y="158"/>
                    <a:pt x="47" y="81"/>
                    <a:pt x="37" y="41"/>
                  </a:cubicBezTo>
                  <a:cubicBezTo>
                    <a:pt x="31" y="21"/>
                    <a:pt x="20" y="6"/>
                    <a:pt x="0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23" name="Freeform 38"/>
            <p:cNvSpPr>
              <a:spLocks noEditPoints="1"/>
            </p:cNvSpPr>
            <p:nvPr/>
          </p:nvSpPr>
          <p:spPr bwMode="auto">
            <a:xfrm>
              <a:off x="2519" y="1644"/>
              <a:ext cx="152" cy="343"/>
            </a:xfrm>
            <a:custGeom>
              <a:avLst/>
              <a:gdLst>
                <a:gd name="T0" fmla="*/ 0 w 64"/>
                <a:gd name="T1" fmla="*/ 0 h 145"/>
                <a:gd name="T2" fmla="*/ 27 w 64"/>
                <a:gd name="T3" fmla="*/ 113 h 145"/>
                <a:gd name="T4" fmla="*/ 29 w 64"/>
                <a:gd name="T5" fmla="*/ 133 h 145"/>
                <a:gd name="T6" fmla="*/ 29 w 64"/>
                <a:gd name="T7" fmla="*/ 138 h 145"/>
                <a:gd name="T8" fmla="*/ 64 w 64"/>
                <a:gd name="T9" fmla="*/ 145 h 145"/>
                <a:gd name="T10" fmla="*/ 36 w 64"/>
                <a:gd name="T11" fmla="*/ 42 h 145"/>
                <a:gd name="T12" fmla="*/ 0 w 64"/>
                <a:gd name="T13" fmla="*/ 0 h 145"/>
                <a:gd name="T14" fmla="*/ 0 w 64"/>
                <a:gd name="T15" fmla="*/ 0 h 145"/>
                <a:gd name="T16" fmla="*/ 0 w 64"/>
                <a:gd name="T17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45">
                  <a:moveTo>
                    <a:pt x="0" y="0"/>
                  </a:moveTo>
                  <a:cubicBezTo>
                    <a:pt x="6" y="30"/>
                    <a:pt x="23" y="84"/>
                    <a:pt x="27" y="113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29" y="134"/>
                    <a:pt x="29" y="136"/>
                    <a:pt x="29" y="138"/>
                  </a:cubicBezTo>
                  <a:cubicBezTo>
                    <a:pt x="41" y="139"/>
                    <a:pt x="53" y="141"/>
                    <a:pt x="64" y="145"/>
                  </a:cubicBezTo>
                  <a:cubicBezTo>
                    <a:pt x="60" y="119"/>
                    <a:pt x="43" y="66"/>
                    <a:pt x="36" y="42"/>
                  </a:cubicBezTo>
                  <a:cubicBezTo>
                    <a:pt x="31" y="22"/>
                    <a:pt x="20" y="7"/>
                    <a:pt x="0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424" name="Group 22"/>
          <p:cNvGrpSpPr>
            <a:grpSpLocks noChangeAspect="1"/>
          </p:cNvGrpSpPr>
          <p:nvPr/>
        </p:nvGrpSpPr>
        <p:grpSpPr bwMode="auto">
          <a:xfrm>
            <a:off x="2687466" y="4120905"/>
            <a:ext cx="214836" cy="234066"/>
            <a:chOff x="4072" y="2424"/>
            <a:chExt cx="1039" cy="1132"/>
          </a:xfrm>
          <a:solidFill>
            <a:srgbClr val="1AB49C"/>
          </a:solidFill>
        </p:grpSpPr>
        <p:sp>
          <p:nvSpPr>
            <p:cNvPr id="425" name="Freeform 23"/>
            <p:cNvSpPr>
              <a:spLocks noEditPoints="1"/>
            </p:cNvSpPr>
            <p:nvPr/>
          </p:nvSpPr>
          <p:spPr bwMode="auto">
            <a:xfrm>
              <a:off x="4165" y="2424"/>
              <a:ext cx="264" cy="264"/>
            </a:xfrm>
            <a:custGeom>
              <a:avLst/>
              <a:gdLst>
                <a:gd name="T0" fmla="*/ 56 w 111"/>
                <a:gd name="T1" fmla="*/ 111 h 111"/>
                <a:gd name="T2" fmla="*/ 111 w 111"/>
                <a:gd name="T3" fmla="*/ 56 h 111"/>
                <a:gd name="T4" fmla="*/ 56 w 111"/>
                <a:gd name="T5" fmla="*/ 0 h 111"/>
                <a:gd name="T6" fmla="*/ 0 w 111"/>
                <a:gd name="T7" fmla="*/ 56 h 111"/>
                <a:gd name="T8" fmla="*/ 56 w 111"/>
                <a:gd name="T9" fmla="*/ 111 h 111"/>
                <a:gd name="T10" fmla="*/ 56 w 111"/>
                <a:gd name="T11" fmla="*/ 111 h 111"/>
                <a:gd name="T12" fmla="*/ 56 w 111"/>
                <a:gd name="T13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111">
                  <a:moveTo>
                    <a:pt x="56" y="111"/>
                  </a:moveTo>
                  <a:cubicBezTo>
                    <a:pt x="86" y="111"/>
                    <a:pt x="111" y="87"/>
                    <a:pt x="111" y="56"/>
                  </a:cubicBezTo>
                  <a:cubicBezTo>
                    <a:pt x="111" y="25"/>
                    <a:pt x="8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7"/>
                    <a:pt x="25" y="111"/>
                    <a:pt x="56" y="111"/>
                  </a:cubicBezTo>
                  <a:close/>
                  <a:moveTo>
                    <a:pt x="56" y="111"/>
                  </a:moveTo>
                  <a:cubicBezTo>
                    <a:pt x="56" y="111"/>
                    <a:pt x="56" y="111"/>
                    <a:pt x="56" y="111"/>
                  </a:cubicBezTo>
                </a:path>
              </a:pathLst>
            </a:custGeom>
            <a:solidFill>
              <a:srgbClr val="00B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26" name="Freeform 24"/>
            <p:cNvSpPr>
              <a:spLocks noEditPoints="1"/>
            </p:cNvSpPr>
            <p:nvPr/>
          </p:nvSpPr>
          <p:spPr bwMode="auto">
            <a:xfrm>
              <a:off x="4072" y="2740"/>
              <a:ext cx="449" cy="816"/>
            </a:xfrm>
            <a:custGeom>
              <a:avLst/>
              <a:gdLst>
                <a:gd name="T0" fmla="*/ 155 w 189"/>
                <a:gd name="T1" fmla="*/ 5 h 343"/>
                <a:gd name="T2" fmla="*/ 155 w 189"/>
                <a:gd name="T3" fmla="*/ 5 h 343"/>
                <a:gd name="T4" fmla="*/ 140 w 189"/>
                <a:gd name="T5" fmla="*/ 0 h 343"/>
                <a:gd name="T6" fmla="*/ 133 w 189"/>
                <a:gd name="T7" fmla="*/ 3 h 343"/>
                <a:gd name="T8" fmla="*/ 100 w 189"/>
                <a:gd name="T9" fmla="*/ 95 h 343"/>
                <a:gd name="T10" fmla="*/ 89 w 189"/>
                <a:gd name="T11" fmla="*/ 95 h 343"/>
                <a:gd name="T12" fmla="*/ 56 w 189"/>
                <a:gd name="T13" fmla="*/ 3 h 343"/>
                <a:gd name="T14" fmla="*/ 51 w 189"/>
                <a:gd name="T15" fmla="*/ 0 h 343"/>
                <a:gd name="T16" fmla="*/ 34 w 189"/>
                <a:gd name="T17" fmla="*/ 5 h 343"/>
                <a:gd name="T18" fmla="*/ 0 w 189"/>
                <a:gd name="T19" fmla="*/ 52 h 343"/>
                <a:gd name="T20" fmla="*/ 0 w 189"/>
                <a:gd name="T21" fmla="*/ 149 h 343"/>
                <a:gd name="T22" fmla="*/ 1 w 189"/>
                <a:gd name="T23" fmla="*/ 151 h 343"/>
                <a:gd name="T24" fmla="*/ 36 w 189"/>
                <a:gd name="T25" fmla="*/ 204 h 343"/>
                <a:gd name="T26" fmla="*/ 36 w 189"/>
                <a:gd name="T27" fmla="*/ 338 h 343"/>
                <a:gd name="T28" fmla="*/ 40 w 189"/>
                <a:gd name="T29" fmla="*/ 343 h 343"/>
                <a:gd name="T30" fmla="*/ 149 w 189"/>
                <a:gd name="T31" fmla="*/ 343 h 343"/>
                <a:gd name="T32" fmla="*/ 154 w 189"/>
                <a:gd name="T33" fmla="*/ 338 h 343"/>
                <a:gd name="T34" fmla="*/ 154 w 189"/>
                <a:gd name="T35" fmla="*/ 204 h 343"/>
                <a:gd name="T36" fmla="*/ 188 w 189"/>
                <a:gd name="T37" fmla="*/ 151 h 343"/>
                <a:gd name="T38" fmla="*/ 189 w 189"/>
                <a:gd name="T39" fmla="*/ 149 h 343"/>
                <a:gd name="T40" fmla="*/ 189 w 189"/>
                <a:gd name="T41" fmla="*/ 52 h 343"/>
                <a:gd name="T42" fmla="*/ 155 w 189"/>
                <a:gd name="T43" fmla="*/ 5 h 343"/>
                <a:gd name="T44" fmla="*/ 155 w 189"/>
                <a:gd name="T45" fmla="*/ 5 h 343"/>
                <a:gd name="T46" fmla="*/ 155 w 189"/>
                <a:gd name="T47" fmla="*/ 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9" h="343">
                  <a:moveTo>
                    <a:pt x="155" y="5"/>
                  </a:moveTo>
                  <a:cubicBezTo>
                    <a:pt x="155" y="5"/>
                    <a:pt x="155" y="5"/>
                    <a:pt x="155" y="5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0"/>
                    <a:pt x="134" y="1"/>
                    <a:pt x="133" y="3"/>
                  </a:cubicBezTo>
                  <a:cubicBezTo>
                    <a:pt x="100" y="95"/>
                    <a:pt x="100" y="95"/>
                    <a:pt x="100" y="95"/>
                  </a:cubicBezTo>
                  <a:cubicBezTo>
                    <a:pt x="98" y="100"/>
                    <a:pt x="91" y="100"/>
                    <a:pt x="89" y="9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5" y="1"/>
                    <a:pt x="53" y="0"/>
                    <a:pt x="51" y="0"/>
                  </a:cubicBezTo>
                  <a:cubicBezTo>
                    <a:pt x="51" y="0"/>
                    <a:pt x="34" y="5"/>
                    <a:pt x="34" y="5"/>
                  </a:cubicBezTo>
                  <a:cubicBezTo>
                    <a:pt x="14" y="12"/>
                    <a:pt x="0" y="31"/>
                    <a:pt x="0" y="52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149"/>
                    <a:pt x="0" y="150"/>
                    <a:pt x="1" y="151"/>
                  </a:cubicBezTo>
                  <a:cubicBezTo>
                    <a:pt x="36" y="204"/>
                    <a:pt x="36" y="204"/>
                    <a:pt x="36" y="204"/>
                  </a:cubicBezTo>
                  <a:cubicBezTo>
                    <a:pt x="36" y="338"/>
                    <a:pt x="36" y="338"/>
                    <a:pt x="36" y="338"/>
                  </a:cubicBezTo>
                  <a:cubicBezTo>
                    <a:pt x="36" y="340"/>
                    <a:pt x="38" y="343"/>
                    <a:pt x="40" y="343"/>
                  </a:cubicBezTo>
                  <a:cubicBezTo>
                    <a:pt x="149" y="343"/>
                    <a:pt x="149" y="343"/>
                    <a:pt x="149" y="343"/>
                  </a:cubicBezTo>
                  <a:cubicBezTo>
                    <a:pt x="151" y="343"/>
                    <a:pt x="154" y="340"/>
                    <a:pt x="154" y="338"/>
                  </a:cubicBezTo>
                  <a:cubicBezTo>
                    <a:pt x="154" y="204"/>
                    <a:pt x="154" y="204"/>
                    <a:pt x="154" y="204"/>
                  </a:cubicBezTo>
                  <a:cubicBezTo>
                    <a:pt x="188" y="151"/>
                    <a:pt x="188" y="151"/>
                    <a:pt x="188" y="151"/>
                  </a:cubicBezTo>
                  <a:cubicBezTo>
                    <a:pt x="189" y="150"/>
                    <a:pt x="189" y="149"/>
                    <a:pt x="189" y="149"/>
                  </a:cubicBezTo>
                  <a:cubicBezTo>
                    <a:pt x="189" y="52"/>
                    <a:pt x="189" y="52"/>
                    <a:pt x="189" y="52"/>
                  </a:cubicBezTo>
                  <a:cubicBezTo>
                    <a:pt x="189" y="31"/>
                    <a:pt x="175" y="12"/>
                    <a:pt x="155" y="5"/>
                  </a:cubicBezTo>
                  <a:close/>
                  <a:moveTo>
                    <a:pt x="155" y="5"/>
                  </a:moveTo>
                  <a:cubicBezTo>
                    <a:pt x="155" y="5"/>
                    <a:pt x="155" y="5"/>
                    <a:pt x="155" y="5"/>
                  </a:cubicBezTo>
                </a:path>
              </a:pathLst>
            </a:custGeom>
            <a:solidFill>
              <a:srgbClr val="00B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27" name="Freeform 25"/>
            <p:cNvSpPr>
              <a:spLocks noEditPoints="1"/>
            </p:cNvSpPr>
            <p:nvPr/>
          </p:nvSpPr>
          <p:spPr bwMode="auto">
            <a:xfrm>
              <a:off x="4538" y="2510"/>
              <a:ext cx="437" cy="323"/>
            </a:xfrm>
            <a:custGeom>
              <a:avLst/>
              <a:gdLst>
                <a:gd name="T0" fmla="*/ 184 w 184"/>
                <a:gd name="T1" fmla="*/ 44 h 136"/>
                <a:gd name="T2" fmla="*/ 0 w 184"/>
                <a:gd name="T3" fmla="*/ 44 h 136"/>
                <a:gd name="T4" fmla="*/ 91 w 184"/>
                <a:gd name="T5" fmla="*/ 136 h 136"/>
                <a:gd name="T6" fmla="*/ 184 w 184"/>
                <a:gd name="T7" fmla="*/ 44 h 136"/>
                <a:gd name="T8" fmla="*/ 184 w 184"/>
                <a:gd name="T9" fmla="*/ 44 h 136"/>
                <a:gd name="T10" fmla="*/ 184 w 184"/>
                <a:gd name="T11" fmla="*/ 4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6">
                  <a:moveTo>
                    <a:pt x="184" y="44"/>
                  </a:moveTo>
                  <a:cubicBezTo>
                    <a:pt x="130" y="0"/>
                    <a:pt x="53" y="0"/>
                    <a:pt x="0" y="44"/>
                  </a:cubicBezTo>
                  <a:cubicBezTo>
                    <a:pt x="91" y="136"/>
                    <a:pt x="91" y="136"/>
                    <a:pt x="91" y="136"/>
                  </a:cubicBezTo>
                  <a:lnTo>
                    <a:pt x="184" y="44"/>
                  </a:lnTo>
                  <a:close/>
                  <a:moveTo>
                    <a:pt x="184" y="44"/>
                  </a:moveTo>
                  <a:cubicBezTo>
                    <a:pt x="184" y="44"/>
                    <a:pt x="184" y="44"/>
                    <a:pt x="184" y="44"/>
                  </a:cubicBezTo>
                </a:path>
              </a:pathLst>
            </a:custGeom>
            <a:solidFill>
              <a:srgbClr val="00B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28" name="Freeform 26"/>
            <p:cNvSpPr>
              <a:spLocks noEditPoints="1"/>
            </p:cNvSpPr>
            <p:nvPr/>
          </p:nvSpPr>
          <p:spPr bwMode="auto">
            <a:xfrm>
              <a:off x="4823" y="2662"/>
              <a:ext cx="288" cy="271"/>
            </a:xfrm>
            <a:custGeom>
              <a:avLst/>
              <a:gdLst>
                <a:gd name="T0" fmla="*/ 84 w 121"/>
                <a:gd name="T1" fmla="*/ 0 h 114"/>
                <a:gd name="T2" fmla="*/ 0 w 121"/>
                <a:gd name="T3" fmla="*/ 85 h 114"/>
                <a:gd name="T4" fmla="*/ 115 w 121"/>
                <a:gd name="T5" fmla="*/ 114 h 114"/>
                <a:gd name="T6" fmla="*/ 84 w 121"/>
                <a:gd name="T7" fmla="*/ 0 h 114"/>
                <a:gd name="T8" fmla="*/ 84 w 121"/>
                <a:gd name="T9" fmla="*/ 0 h 114"/>
                <a:gd name="T10" fmla="*/ 84 w 121"/>
                <a:gd name="T1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114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15" y="114"/>
                    <a:pt x="115" y="114"/>
                    <a:pt x="115" y="114"/>
                  </a:cubicBezTo>
                  <a:cubicBezTo>
                    <a:pt x="121" y="74"/>
                    <a:pt x="111" y="33"/>
                    <a:pt x="84" y="0"/>
                  </a:cubicBezTo>
                  <a:close/>
                  <a:moveTo>
                    <a:pt x="84" y="0"/>
                  </a:moveTo>
                  <a:cubicBezTo>
                    <a:pt x="84" y="0"/>
                    <a:pt x="84" y="0"/>
                    <a:pt x="84" y="0"/>
                  </a:cubicBezTo>
                </a:path>
              </a:pathLst>
            </a:custGeom>
            <a:solidFill>
              <a:srgbClr val="00B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29" name="Freeform 27"/>
            <p:cNvSpPr>
              <a:spLocks noEditPoints="1"/>
            </p:cNvSpPr>
            <p:nvPr/>
          </p:nvSpPr>
          <p:spPr bwMode="auto">
            <a:xfrm>
              <a:off x="4455" y="2664"/>
              <a:ext cx="623" cy="590"/>
            </a:xfrm>
            <a:custGeom>
              <a:avLst/>
              <a:gdLst>
                <a:gd name="T0" fmla="*/ 117 w 262"/>
                <a:gd name="T1" fmla="*/ 101 h 248"/>
                <a:gd name="T2" fmla="*/ 14 w 262"/>
                <a:gd name="T3" fmla="*/ 0 h 248"/>
                <a:gd name="T4" fmla="*/ 0 w 262"/>
                <a:gd name="T5" fmla="*/ 22 h 248"/>
                <a:gd name="T6" fmla="*/ 44 w 262"/>
                <a:gd name="T7" fmla="*/ 84 h 248"/>
                <a:gd name="T8" fmla="*/ 44 w 262"/>
                <a:gd name="T9" fmla="*/ 181 h 248"/>
                <a:gd name="T10" fmla="*/ 41 w 262"/>
                <a:gd name="T11" fmla="*/ 192 h 248"/>
                <a:gd name="T12" fmla="*/ 35 w 262"/>
                <a:gd name="T13" fmla="*/ 201 h 248"/>
                <a:gd name="T14" fmla="*/ 229 w 262"/>
                <a:gd name="T15" fmla="*/ 192 h 248"/>
                <a:gd name="T16" fmla="*/ 262 w 262"/>
                <a:gd name="T17" fmla="*/ 141 h 248"/>
                <a:gd name="T18" fmla="*/ 123 w 262"/>
                <a:gd name="T19" fmla="*/ 105 h 248"/>
                <a:gd name="T20" fmla="*/ 117 w 262"/>
                <a:gd name="T21" fmla="*/ 101 h 248"/>
                <a:gd name="T22" fmla="*/ 117 w 262"/>
                <a:gd name="T23" fmla="*/ 101 h 248"/>
                <a:gd name="T24" fmla="*/ 117 w 262"/>
                <a:gd name="T25" fmla="*/ 101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2" h="248">
                  <a:moveTo>
                    <a:pt x="117" y="101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7"/>
                    <a:pt x="4" y="14"/>
                    <a:pt x="0" y="22"/>
                  </a:cubicBezTo>
                  <a:cubicBezTo>
                    <a:pt x="27" y="31"/>
                    <a:pt x="44" y="56"/>
                    <a:pt x="44" y="84"/>
                  </a:cubicBezTo>
                  <a:cubicBezTo>
                    <a:pt x="44" y="181"/>
                    <a:pt x="44" y="181"/>
                    <a:pt x="44" y="181"/>
                  </a:cubicBezTo>
                  <a:cubicBezTo>
                    <a:pt x="44" y="185"/>
                    <a:pt x="43" y="189"/>
                    <a:pt x="41" y="192"/>
                  </a:cubicBezTo>
                  <a:cubicBezTo>
                    <a:pt x="35" y="201"/>
                    <a:pt x="35" y="201"/>
                    <a:pt x="35" y="201"/>
                  </a:cubicBezTo>
                  <a:cubicBezTo>
                    <a:pt x="92" y="248"/>
                    <a:pt x="176" y="245"/>
                    <a:pt x="229" y="192"/>
                  </a:cubicBezTo>
                  <a:cubicBezTo>
                    <a:pt x="244" y="177"/>
                    <a:pt x="255" y="159"/>
                    <a:pt x="262" y="141"/>
                  </a:cubicBezTo>
                  <a:cubicBezTo>
                    <a:pt x="123" y="105"/>
                    <a:pt x="123" y="105"/>
                    <a:pt x="123" y="105"/>
                  </a:cubicBezTo>
                  <a:cubicBezTo>
                    <a:pt x="121" y="104"/>
                    <a:pt x="118" y="103"/>
                    <a:pt x="117" y="101"/>
                  </a:cubicBezTo>
                  <a:close/>
                  <a:moveTo>
                    <a:pt x="117" y="101"/>
                  </a:moveTo>
                  <a:cubicBezTo>
                    <a:pt x="117" y="101"/>
                    <a:pt x="117" y="101"/>
                    <a:pt x="117" y="101"/>
                  </a:cubicBezTo>
                </a:path>
              </a:pathLst>
            </a:custGeom>
            <a:solidFill>
              <a:srgbClr val="00B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30" name="Freeform 28"/>
            <p:cNvSpPr>
              <a:spLocks noEditPoints="1"/>
            </p:cNvSpPr>
            <p:nvPr/>
          </p:nvSpPr>
          <p:spPr bwMode="auto">
            <a:xfrm>
              <a:off x="4260" y="2724"/>
              <a:ext cx="73" cy="187"/>
            </a:xfrm>
            <a:custGeom>
              <a:avLst/>
              <a:gdLst>
                <a:gd name="T0" fmla="*/ 29 w 31"/>
                <a:gd name="T1" fmla="*/ 3 h 79"/>
                <a:gd name="T2" fmla="*/ 23 w 31"/>
                <a:gd name="T3" fmla="*/ 0 h 79"/>
                <a:gd name="T4" fmla="*/ 8 w 31"/>
                <a:gd name="T5" fmla="*/ 0 h 79"/>
                <a:gd name="T6" fmla="*/ 2 w 31"/>
                <a:gd name="T7" fmla="*/ 3 h 79"/>
                <a:gd name="T8" fmla="*/ 1 w 31"/>
                <a:gd name="T9" fmla="*/ 11 h 79"/>
                <a:gd name="T10" fmla="*/ 10 w 31"/>
                <a:gd name="T11" fmla="*/ 24 h 79"/>
                <a:gd name="T12" fmla="*/ 6 w 31"/>
                <a:gd name="T13" fmla="*/ 56 h 79"/>
                <a:gd name="T14" fmla="*/ 13 w 31"/>
                <a:gd name="T15" fmla="*/ 77 h 79"/>
                <a:gd name="T16" fmla="*/ 18 w 31"/>
                <a:gd name="T17" fmla="*/ 77 h 79"/>
                <a:gd name="T18" fmla="*/ 25 w 31"/>
                <a:gd name="T19" fmla="*/ 56 h 79"/>
                <a:gd name="T20" fmla="*/ 21 w 31"/>
                <a:gd name="T21" fmla="*/ 24 h 79"/>
                <a:gd name="T22" fmla="*/ 30 w 31"/>
                <a:gd name="T23" fmla="*/ 11 h 79"/>
                <a:gd name="T24" fmla="*/ 29 w 31"/>
                <a:gd name="T25" fmla="*/ 3 h 79"/>
                <a:gd name="T26" fmla="*/ 29 w 31"/>
                <a:gd name="T27" fmla="*/ 3 h 79"/>
                <a:gd name="T28" fmla="*/ 29 w 31"/>
                <a:gd name="T29" fmla="*/ 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79">
                  <a:moveTo>
                    <a:pt x="29" y="3"/>
                  </a:moveTo>
                  <a:cubicBezTo>
                    <a:pt x="27" y="1"/>
                    <a:pt x="25" y="0"/>
                    <a:pt x="2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4" y="1"/>
                    <a:pt x="2" y="3"/>
                  </a:cubicBezTo>
                  <a:cubicBezTo>
                    <a:pt x="0" y="5"/>
                    <a:pt x="0" y="9"/>
                    <a:pt x="1" y="11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4" y="79"/>
                    <a:pt x="17" y="79"/>
                    <a:pt x="18" y="77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1" y="9"/>
                    <a:pt x="31" y="5"/>
                    <a:pt x="29" y="3"/>
                  </a:cubicBezTo>
                  <a:close/>
                  <a:moveTo>
                    <a:pt x="29" y="3"/>
                  </a:moveTo>
                  <a:cubicBezTo>
                    <a:pt x="29" y="3"/>
                    <a:pt x="29" y="3"/>
                    <a:pt x="29" y="3"/>
                  </a:cubicBezTo>
                </a:path>
              </a:pathLst>
            </a:custGeom>
            <a:solidFill>
              <a:srgbClr val="00B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431" name="Group 9"/>
          <p:cNvGrpSpPr>
            <a:grpSpLocks noChangeAspect="1"/>
          </p:cNvGrpSpPr>
          <p:nvPr/>
        </p:nvGrpSpPr>
        <p:grpSpPr bwMode="auto">
          <a:xfrm>
            <a:off x="8669262" y="4059438"/>
            <a:ext cx="330238" cy="340498"/>
            <a:chOff x="2368" y="1118"/>
            <a:chExt cx="869" cy="896"/>
          </a:xfrm>
          <a:solidFill>
            <a:srgbClr val="00BDCD"/>
          </a:solidFill>
        </p:grpSpPr>
        <p:sp>
          <p:nvSpPr>
            <p:cNvPr id="432" name="Freeform 10"/>
            <p:cNvSpPr>
              <a:spLocks noEditPoints="1"/>
            </p:cNvSpPr>
            <p:nvPr/>
          </p:nvSpPr>
          <p:spPr bwMode="auto">
            <a:xfrm>
              <a:off x="2368" y="1208"/>
              <a:ext cx="806" cy="806"/>
            </a:xfrm>
            <a:custGeom>
              <a:avLst/>
              <a:gdLst>
                <a:gd name="T0" fmla="*/ 1371 w 2742"/>
                <a:gd name="T1" fmla="*/ 2742 h 2742"/>
                <a:gd name="T2" fmla="*/ 2742 w 2742"/>
                <a:gd name="T3" fmla="*/ 1371 h 2742"/>
                <a:gd name="T4" fmla="*/ 2581 w 2742"/>
                <a:gd name="T5" fmla="*/ 727 h 2742"/>
                <a:gd name="T6" fmla="*/ 2547 w 2742"/>
                <a:gd name="T7" fmla="*/ 729 h 2742"/>
                <a:gd name="T8" fmla="*/ 2527 w 2742"/>
                <a:gd name="T9" fmla="*/ 728 h 2742"/>
                <a:gd name="T10" fmla="*/ 2353 w 2742"/>
                <a:gd name="T11" fmla="*/ 715 h 2742"/>
                <a:gd name="T12" fmla="*/ 2228 w 2742"/>
                <a:gd name="T13" fmla="*/ 840 h 2742"/>
                <a:gd name="T14" fmla="*/ 2379 w 2742"/>
                <a:gd name="T15" fmla="*/ 1371 h 2742"/>
                <a:gd name="T16" fmla="*/ 1371 w 2742"/>
                <a:gd name="T17" fmla="*/ 2378 h 2742"/>
                <a:gd name="T18" fmla="*/ 363 w 2742"/>
                <a:gd name="T19" fmla="*/ 1371 h 2742"/>
                <a:gd name="T20" fmla="*/ 1371 w 2742"/>
                <a:gd name="T21" fmla="*/ 363 h 2742"/>
                <a:gd name="T22" fmla="*/ 1901 w 2742"/>
                <a:gd name="T23" fmla="*/ 514 h 2742"/>
                <a:gd name="T24" fmla="*/ 2015 w 2742"/>
                <a:gd name="T25" fmla="*/ 400 h 2742"/>
                <a:gd name="T26" fmla="*/ 1999 w 2742"/>
                <a:gd name="T27" fmla="*/ 200 h 2742"/>
                <a:gd name="T28" fmla="*/ 2000 w 2742"/>
                <a:gd name="T29" fmla="*/ 153 h 2742"/>
                <a:gd name="T30" fmla="*/ 1370 w 2742"/>
                <a:gd name="T31" fmla="*/ 0 h 2742"/>
                <a:gd name="T32" fmla="*/ 0 w 2742"/>
                <a:gd name="T33" fmla="*/ 1371 h 2742"/>
                <a:gd name="T34" fmla="*/ 1371 w 2742"/>
                <a:gd name="T35" fmla="*/ 2742 h 2742"/>
                <a:gd name="T36" fmla="*/ 1371 w 2742"/>
                <a:gd name="T37" fmla="*/ 2742 h 2742"/>
                <a:gd name="T38" fmla="*/ 1371 w 2742"/>
                <a:gd name="T39" fmla="*/ 2742 h 2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42" h="2742">
                  <a:moveTo>
                    <a:pt x="1371" y="2742"/>
                  </a:moveTo>
                  <a:cubicBezTo>
                    <a:pt x="2128" y="2742"/>
                    <a:pt x="2742" y="2128"/>
                    <a:pt x="2742" y="1371"/>
                  </a:cubicBezTo>
                  <a:cubicBezTo>
                    <a:pt x="2742" y="1138"/>
                    <a:pt x="2684" y="919"/>
                    <a:pt x="2581" y="727"/>
                  </a:cubicBezTo>
                  <a:cubicBezTo>
                    <a:pt x="2570" y="728"/>
                    <a:pt x="2558" y="729"/>
                    <a:pt x="2547" y="729"/>
                  </a:cubicBezTo>
                  <a:cubicBezTo>
                    <a:pt x="2541" y="729"/>
                    <a:pt x="2534" y="728"/>
                    <a:pt x="2527" y="728"/>
                  </a:cubicBezTo>
                  <a:cubicBezTo>
                    <a:pt x="2353" y="715"/>
                    <a:pt x="2353" y="715"/>
                    <a:pt x="2353" y="715"/>
                  </a:cubicBezTo>
                  <a:cubicBezTo>
                    <a:pt x="2228" y="840"/>
                    <a:pt x="2228" y="840"/>
                    <a:pt x="2228" y="840"/>
                  </a:cubicBezTo>
                  <a:cubicBezTo>
                    <a:pt x="2323" y="994"/>
                    <a:pt x="2379" y="1176"/>
                    <a:pt x="2379" y="1371"/>
                  </a:cubicBezTo>
                  <a:cubicBezTo>
                    <a:pt x="2379" y="1927"/>
                    <a:pt x="1927" y="2378"/>
                    <a:pt x="1371" y="2378"/>
                  </a:cubicBezTo>
                  <a:cubicBezTo>
                    <a:pt x="814" y="2378"/>
                    <a:pt x="363" y="1927"/>
                    <a:pt x="363" y="1371"/>
                  </a:cubicBezTo>
                  <a:cubicBezTo>
                    <a:pt x="363" y="814"/>
                    <a:pt x="814" y="363"/>
                    <a:pt x="1371" y="363"/>
                  </a:cubicBezTo>
                  <a:cubicBezTo>
                    <a:pt x="1566" y="363"/>
                    <a:pt x="1747" y="418"/>
                    <a:pt x="1901" y="514"/>
                  </a:cubicBezTo>
                  <a:cubicBezTo>
                    <a:pt x="2015" y="400"/>
                    <a:pt x="2015" y="400"/>
                    <a:pt x="2015" y="400"/>
                  </a:cubicBezTo>
                  <a:cubicBezTo>
                    <a:pt x="1999" y="200"/>
                    <a:pt x="1999" y="200"/>
                    <a:pt x="1999" y="200"/>
                  </a:cubicBezTo>
                  <a:cubicBezTo>
                    <a:pt x="1998" y="184"/>
                    <a:pt x="1998" y="168"/>
                    <a:pt x="2000" y="153"/>
                  </a:cubicBezTo>
                  <a:cubicBezTo>
                    <a:pt x="1812" y="55"/>
                    <a:pt x="1598" y="0"/>
                    <a:pt x="1370" y="0"/>
                  </a:cubicBezTo>
                  <a:cubicBezTo>
                    <a:pt x="614" y="0"/>
                    <a:pt x="0" y="614"/>
                    <a:pt x="0" y="1371"/>
                  </a:cubicBezTo>
                  <a:cubicBezTo>
                    <a:pt x="0" y="2128"/>
                    <a:pt x="614" y="2742"/>
                    <a:pt x="1371" y="2742"/>
                  </a:cubicBezTo>
                  <a:close/>
                  <a:moveTo>
                    <a:pt x="1371" y="2742"/>
                  </a:moveTo>
                  <a:cubicBezTo>
                    <a:pt x="1371" y="2742"/>
                    <a:pt x="1371" y="2742"/>
                    <a:pt x="1371" y="27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33" name="Freeform 11"/>
            <p:cNvSpPr>
              <a:spLocks noEditPoints="1"/>
            </p:cNvSpPr>
            <p:nvPr/>
          </p:nvSpPr>
          <p:spPr bwMode="auto">
            <a:xfrm>
              <a:off x="2573" y="1413"/>
              <a:ext cx="397" cy="397"/>
            </a:xfrm>
            <a:custGeom>
              <a:avLst/>
              <a:gdLst>
                <a:gd name="T0" fmla="*/ 675 w 1350"/>
                <a:gd name="T1" fmla="*/ 320 h 1350"/>
                <a:gd name="T2" fmla="*/ 702 w 1350"/>
                <a:gd name="T3" fmla="*/ 321 h 1350"/>
                <a:gd name="T4" fmla="*/ 955 w 1350"/>
                <a:gd name="T5" fmla="*/ 68 h 1350"/>
                <a:gd name="T6" fmla="*/ 960 w 1350"/>
                <a:gd name="T7" fmla="*/ 63 h 1350"/>
                <a:gd name="T8" fmla="*/ 675 w 1350"/>
                <a:gd name="T9" fmla="*/ 0 h 1350"/>
                <a:gd name="T10" fmla="*/ 0 w 1350"/>
                <a:gd name="T11" fmla="*/ 674 h 1350"/>
                <a:gd name="T12" fmla="*/ 675 w 1350"/>
                <a:gd name="T13" fmla="*/ 1350 h 1350"/>
                <a:gd name="T14" fmla="*/ 1350 w 1350"/>
                <a:gd name="T15" fmla="*/ 675 h 1350"/>
                <a:gd name="T16" fmla="*/ 1286 w 1350"/>
                <a:gd name="T17" fmla="*/ 389 h 1350"/>
                <a:gd name="T18" fmla="*/ 1281 w 1350"/>
                <a:gd name="T19" fmla="*/ 395 h 1350"/>
                <a:gd name="T20" fmla="*/ 1028 w 1350"/>
                <a:gd name="T21" fmla="*/ 648 h 1350"/>
                <a:gd name="T22" fmla="*/ 1029 w 1350"/>
                <a:gd name="T23" fmla="*/ 675 h 1350"/>
                <a:gd name="T24" fmla="*/ 674 w 1350"/>
                <a:gd name="T25" fmla="*/ 1029 h 1350"/>
                <a:gd name="T26" fmla="*/ 320 w 1350"/>
                <a:gd name="T27" fmla="*/ 675 h 1350"/>
                <a:gd name="T28" fmla="*/ 675 w 1350"/>
                <a:gd name="T29" fmla="*/ 320 h 1350"/>
                <a:gd name="T30" fmla="*/ 675 w 1350"/>
                <a:gd name="T31" fmla="*/ 320 h 1350"/>
                <a:gd name="T32" fmla="*/ 675 w 1350"/>
                <a:gd name="T33" fmla="*/ 320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50" h="1350">
                  <a:moveTo>
                    <a:pt x="675" y="320"/>
                  </a:moveTo>
                  <a:cubicBezTo>
                    <a:pt x="684" y="320"/>
                    <a:pt x="693" y="321"/>
                    <a:pt x="702" y="321"/>
                  </a:cubicBezTo>
                  <a:cubicBezTo>
                    <a:pt x="955" y="68"/>
                    <a:pt x="955" y="68"/>
                    <a:pt x="955" y="68"/>
                  </a:cubicBezTo>
                  <a:cubicBezTo>
                    <a:pt x="960" y="63"/>
                    <a:pt x="960" y="63"/>
                    <a:pt x="960" y="63"/>
                  </a:cubicBezTo>
                  <a:cubicBezTo>
                    <a:pt x="873" y="22"/>
                    <a:pt x="777" y="0"/>
                    <a:pt x="675" y="0"/>
                  </a:cubicBezTo>
                  <a:cubicBezTo>
                    <a:pt x="302" y="0"/>
                    <a:pt x="0" y="302"/>
                    <a:pt x="0" y="674"/>
                  </a:cubicBezTo>
                  <a:cubicBezTo>
                    <a:pt x="0" y="1047"/>
                    <a:pt x="302" y="1350"/>
                    <a:pt x="675" y="1350"/>
                  </a:cubicBezTo>
                  <a:cubicBezTo>
                    <a:pt x="1047" y="1350"/>
                    <a:pt x="1350" y="1048"/>
                    <a:pt x="1350" y="675"/>
                  </a:cubicBezTo>
                  <a:cubicBezTo>
                    <a:pt x="1350" y="573"/>
                    <a:pt x="1327" y="476"/>
                    <a:pt x="1286" y="389"/>
                  </a:cubicBezTo>
                  <a:cubicBezTo>
                    <a:pt x="1281" y="395"/>
                    <a:pt x="1281" y="395"/>
                    <a:pt x="1281" y="395"/>
                  </a:cubicBezTo>
                  <a:cubicBezTo>
                    <a:pt x="1028" y="648"/>
                    <a:pt x="1028" y="648"/>
                    <a:pt x="1028" y="648"/>
                  </a:cubicBezTo>
                  <a:cubicBezTo>
                    <a:pt x="1028" y="657"/>
                    <a:pt x="1029" y="666"/>
                    <a:pt x="1029" y="675"/>
                  </a:cubicBezTo>
                  <a:cubicBezTo>
                    <a:pt x="1029" y="870"/>
                    <a:pt x="870" y="1029"/>
                    <a:pt x="674" y="1029"/>
                  </a:cubicBezTo>
                  <a:cubicBezTo>
                    <a:pt x="478" y="1029"/>
                    <a:pt x="320" y="870"/>
                    <a:pt x="320" y="675"/>
                  </a:cubicBezTo>
                  <a:cubicBezTo>
                    <a:pt x="320" y="479"/>
                    <a:pt x="479" y="320"/>
                    <a:pt x="675" y="320"/>
                  </a:cubicBezTo>
                  <a:close/>
                  <a:moveTo>
                    <a:pt x="675" y="320"/>
                  </a:moveTo>
                  <a:cubicBezTo>
                    <a:pt x="675" y="320"/>
                    <a:pt x="675" y="320"/>
                    <a:pt x="675" y="3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34" name="Freeform 12"/>
            <p:cNvSpPr>
              <a:spLocks noEditPoints="1"/>
            </p:cNvSpPr>
            <p:nvPr/>
          </p:nvSpPr>
          <p:spPr bwMode="auto">
            <a:xfrm>
              <a:off x="2744" y="1118"/>
              <a:ext cx="493" cy="491"/>
            </a:xfrm>
            <a:custGeom>
              <a:avLst/>
              <a:gdLst>
                <a:gd name="T0" fmla="*/ 1412 w 1674"/>
                <a:gd name="T1" fmla="*/ 456 h 1671"/>
                <a:gd name="T2" fmla="*/ 1494 w 1674"/>
                <a:gd name="T3" fmla="*/ 375 h 1671"/>
                <a:gd name="T4" fmla="*/ 1494 w 1674"/>
                <a:gd name="T5" fmla="*/ 241 h 1671"/>
                <a:gd name="T6" fmla="*/ 1437 w 1674"/>
                <a:gd name="T7" fmla="*/ 184 h 1671"/>
                <a:gd name="T8" fmla="*/ 1371 w 1674"/>
                <a:gd name="T9" fmla="*/ 156 h 1671"/>
                <a:gd name="T10" fmla="*/ 1304 w 1674"/>
                <a:gd name="T11" fmla="*/ 184 h 1671"/>
                <a:gd name="T12" fmla="*/ 1211 w 1674"/>
                <a:gd name="T13" fmla="*/ 277 h 1671"/>
                <a:gd name="T14" fmla="*/ 1191 w 1674"/>
                <a:gd name="T15" fmla="*/ 29 h 1671"/>
                <a:gd name="T16" fmla="*/ 1159 w 1674"/>
                <a:gd name="T17" fmla="*/ 0 h 1671"/>
                <a:gd name="T18" fmla="*/ 1137 w 1674"/>
                <a:gd name="T19" fmla="*/ 9 h 1671"/>
                <a:gd name="T20" fmla="*/ 771 w 1674"/>
                <a:gd name="T21" fmla="*/ 376 h 1671"/>
                <a:gd name="T22" fmla="*/ 724 w 1674"/>
                <a:gd name="T23" fmla="*/ 501 h 1671"/>
                <a:gd name="T24" fmla="*/ 725 w 1674"/>
                <a:gd name="T25" fmla="*/ 516 h 1671"/>
                <a:gd name="T26" fmla="*/ 743 w 1674"/>
                <a:gd name="T27" fmla="*/ 745 h 1671"/>
                <a:gd name="T28" fmla="*/ 610 w 1674"/>
                <a:gd name="T29" fmla="*/ 877 h 1671"/>
                <a:gd name="T30" fmla="*/ 372 w 1674"/>
                <a:gd name="T31" fmla="*/ 1116 h 1671"/>
                <a:gd name="T32" fmla="*/ 366 w 1674"/>
                <a:gd name="T33" fmla="*/ 1121 h 1671"/>
                <a:gd name="T34" fmla="*/ 136 w 1674"/>
                <a:gd name="T35" fmla="*/ 1352 h 1671"/>
                <a:gd name="T36" fmla="*/ 33 w 1674"/>
                <a:gd name="T37" fmla="*/ 1454 h 1671"/>
                <a:gd name="T38" fmla="*/ 10 w 1674"/>
                <a:gd name="T39" fmla="*/ 1505 h 1671"/>
                <a:gd name="T40" fmla="*/ 4 w 1674"/>
                <a:gd name="T41" fmla="*/ 1585 h 1671"/>
                <a:gd name="T42" fmla="*/ 83 w 1674"/>
                <a:gd name="T43" fmla="*/ 1671 h 1671"/>
                <a:gd name="T44" fmla="*/ 88 w 1674"/>
                <a:gd name="T45" fmla="*/ 1671 h 1671"/>
                <a:gd name="T46" fmla="*/ 172 w 1674"/>
                <a:gd name="T47" fmla="*/ 1667 h 1671"/>
                <a:gd name="T48" fmla="*/ 225 w 1674"/>
                <a:gd name="T49" fmla="*/ 1644 h 1671"/>
                <a:gd name="T50" fmla="*/ 945 w 1674"/>
                <a:gd name="T51" fmla="*/ 924 h 1671"/>
                <a:gd name="T52" fmla="*/ 1154 w 1674"/>
                <a:gd name="T53" fmla="*/ 940 h 1671"/>
                <a:gd name="T54" fmla="*/ 1163 w 1674"/>
                <a:gd name="T55" fmla="*/ 940 h 1671"/>
                <a:gd name="T56" fmla="*/ 1176 w 1674"/>
                <a:gd name="T57" fmla="*/ 941 h 1671"/>
                <a:gd name="T58" fmla="*/ 1289 w 1674"/>
                <a:gd name="T59" fmla="*/ 894 h 1671"/>
                <a:gd name="T60" fmla="*/ 1655 w 1674"/>
                <a:gd name="T61" fmla="*/ 528 h 1671"/>
                <a:gd name="T62" fmla="*/ 1635 w 1674"/>
                <a:gd name="T63" fmla="*/ 474 h 1671"/>
                <a:gd name="T64" fmla="*/ 1412 w 1674"/>
                <a:gd name="T65" fmla="*/ 456 h 1671"/>
                <a:gd name="T66" fmla="*/ 1412 w 1674"/>
                <a:gd name="T67" fmla="*/ 456 h 1671"/>
                <a:gd name="T68" fmla="*/ 1412 w 1674"/>
                <a:gd name="T69" fmla="*/ 456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74" h="1671">
                  <a:moveTo>
                    <a:pt x="1412" y="456"/>
                  </a:moveTo>
                  <a:cubicBezTo>
                    <a:pt x="1494" y="375"/>
                    <a:pt x="1494" y="375"/>
                    <a:pt x="1494" y="375"/>
                  </a:cubicBezTo>
                  <a:cubicBezTo>
                    <a:pt x="1531" y="338"/>
                    <a:pt x="1531" y="278"/>
                    <a:pt x="1494" y="241"/>
                  </a:cubicBezTo>
                  <a:cubicBezTo>
                    <a:pt x="1437" y="184"/>
                    <a:pt x="1437" y="184"/>
                    <a:pt x="1437" y="184"/>
                  </a:cubicBezTo>
                  <a:cubicBezTo>
                    <a:pt x="1419" y="166"/>
                    <a:pt x="1395" y="156"/>
                    <a:pt x="1371" y="156"/>
                  </a:cubicBezTo>
                  <a:cubicBezTo>
                    <a:pt x="1347" y="156"/>
                    <a:pt x="1322" y="166"/>
                    <a:pt x="1304" y="184"/>
                  </a:cubicBezTo>
                  <a:cubicBezTo>
                    <a:pt x="1211" y="277"/>
                    <a:pt x="1211" y="277"/>
                    <a:pt x="1211" y="277"/>
                  </a:cubicBezTo>
                  <a:cubicBezTo>
                    <a:pt x="1191" y="29"/>
                    <a:pt x="1191" y="29"/>
                    <a:pt x="1191" y="29"/>
                  </a:cubicBezTo>
                  <a:cubicBezTo>
                    <a:pt x="1190" y="11"/>
                    <a:pt x="1175" y="0"/>
                    <a:pt x="1159" y="0"/>
                  </a:cubicBezTo>
                  <a:cubicBezTo>
                    <a:pt x="1151" y="0"/>
                    <a:pt x="1143" y="3"/>
                    <a:pt x="1137" y="9"/>
                  </a:cubicBezTo>
                  <a:cubicBezTo>
                    <a:pt x="771" y="376"/>
                    <a:pt x="771" y="376"/>
                    <a:pt x="771" y="376"/>
                  </a:cubicBezTo>
                  <a:cubicBezTo>
                    <a:pt x="738" y="409"/>
                    <a:pt x="721" y="454"/>
                    <a:pt x="724" y="501"/>
                  </a:cubicBezTo>
                  <a:cubicBezTo>
                    <a:pt x="725" y="516"/>
                    <a:pt x="725" y="516"/>
                    <a:pt x="725" y="516"/>
                  </a:cubicBezTo>
                  <a:cubicBezTo>
                    <a:pt x="743" y="745"/>
                    <a:pt x="743" y="745"/>
                    <a:pt x="743" y="745"/>
                  </a:cubicBezTo>
                  <a:cubicBezTo>
                    <a:pt x="610" y="877"/>
                    <a:pt x="610" y="877"/>
                    <a:pt x="610" y="877"/>
                  </a:cubicBezTo>
                  <a:cubicBezTo>
                    <a:pt x="372" y="1116"/>
                    <a:pt x="372" y="1116"/>
                    <a:pt x="372" y="1116"/>
                  </a:cubicBezTo>
                  <a:cubicBezTo>
                    <a:pt x="366" y="1121"/>
                    <a:pt x="366" y="1121"/>
                    <a:pt x="366" y="1121"/>
                  </a:cubicBezTo>
                  <a:cubicBezTo>
                    <a:pt x="136" y="1352"/>
                    <a:pt x="136" y="1352"/>
                    <a:pt x="136" y="1352"/>
                  </a:cubicBezTo>
                  <a:cubicBezTo>
                    <a:pt x="33" y="1454"/>
                    <a:pt x="33" y="1454"/>
                    <a:pt x="33" y="1454"/>
                  </a:cubicBezTo>
                  <a:cubicBezTo>
                    <a:pt x="20" y="1468"/>
                    <a:pt x="11" y="1486"/>
                    <a:pt x="10" y="1505"/>
                  </a:cubicBezTo>
                  <a:cubicBezTo>
                    <a:pt x="4" y="1585"/>
                    <a:pt x="4" y="1585"/>
                    <a:pt x="4" y="1585"/>
                  </a:cubicBezTo>
                  <a:cubicBezTo>
                    <a:pt x="0" y="1632"/>
                    <a:pt x="37" y="1671"/>
                    <a:pt x="83" y="1671"/>
                  </a:cubicBezTo>
                  <a:cubicBezTo>
                    <a:pt x="88" y="1671"/>
                    <a:pt x="88" y="1671"/>
                    <a:pt x="88" y="1671"/>
                  </a:cubicBezTo>
                  <a:cubicBezTo>
                    <a:pt x="172" y="1667"/>
                    <a:pt x="172" y="1667"/>
                    <a:pt x="172" y="1667"/>
                  </a:cubicBezTo>
                  <a:cubicBezTo>
                    <a:pt x="192" y="1666"/>
                    <a:pt x="211" y="1658"/>
                    <a:pt x="225" y="1644"/>
                  </a:cubicBezTo>
                  <a:cubicBezTo>
                    <a:pt x="945" y="924"/>
                    <a:pt x="945" y="924"/>
                    <a:pt x="945" y="924"/>
                  </a:cubicBezTo>
                  <a:cubicBezTo>
                    <a:pt x="1154" y="940"/>
                    <a:pt x="1154" y="940"/>
                    <a:pt x="1154" y="940"/>
                  </a:cubicBezTo>
                  <a:cubicBezTo>
                    <a:pt x="1163" y="940"/>
                    <a:pt x="1163" y="940"/>
                    <a:pt x="1163" y="940"/>
                  </a:cubicBezTo>
                  <a:cubicBezTo>
                    <a:pt x="1168" y="941"/>
                    <a:pt x="1172" y="941"/>
                    <a:pt x="1176" y="941"/>
                  </a:cubicBezTo>
                  <a:cubicBezTo>
                    <a:pt x="1218" y="941"/>
                    <a:pt x="1259" y="924"/>
                    <a:pt x="1289" y="894"/>
                  </a:cubicBezTo>
                  <a:cubicBezTo>
                    <a:pt x="1655" y="528"/>
                    <a:pt x="1655" y="528"/>
                    <a:pt x="1655" y="528"/>
                  </a:cubicBezTo>
                  <a:cubicBezTo>
                    <a:pt x="1674" y="509"/>
                    <a:pt x="1662" y="476"/>
                    <a:pt x="1635" y="474"/>
                  </a:cubicBezTo>
                  <a:lnTo>
                    <a:pt x="1412" y="456"/>
                  </a:lnTo>
                  <a:close/>
                  <a:moveTo>
                    <a:pt x="1412" y="456"/>
                  </a:moveTo>
                  <a:cubicBezTo>
                    <a:pt x="1412" y="456"/>
                    <a:pt x="1412" y="456"/>
                    <a:pt x="1412" y="4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437" name="Group 4"/>
          <p:cNvGrpSpPr>
            <a:grpSpLocks noChangeAspect="1"/>
          </p:cNvGrpSpPr>
          <p:nvPr/>
        </p:nvGrpSpPr>
        <p:grpSpPr bwMode="auto">
          <a:xfrm>
            <a:off x="7212161" y="4165758"/>
            <a:ext cx="201731" cy="201731"/>
            <a:chOff x="2715" y="1033"/>
            <a:chExt cx="2252" cy="2252"/>
          </a:xfrm>
          <a:solidFill>
            <a:srgbClr val="1AB49C"/>
          </a:solidFill>
        </p:grpSpPr>
        <p:sp>
          <p:nvSpPr>
            <p:cNvPr id="438" name="Freeform 5"/>
            <p:cNvSpPr>
              <a:spLocks noEditPoints="1"/>
            </p:cNvSpPr>
            <p:nvPr/>
          </p:nvSpPr>
          <p:spPr bwMode="auto">
            <a:xfrm>
              <a:off x="3400" y="1033"/>
              <a:ext cx="882" cy="882"/>
            </a:xfrm>
            <a:custGeom>
              <a:avLst/>
              <a:gdLst>
                <a:gd name="T0" fmla="*/ 186 w 372"/>
                <a:gd name="T1" fmla="*/ 372 h 372"/>
                <a:gd name="T2" fmla="*/ 372 w 372"/>
                <a:gd name="T3" fmla="*/ 186 h 372"/>
                <a:gd name="T4" fmla="*/ 186 w 372"/>
                <a:gd name="T5" fmla="*/ 0 h 372"/>
                <a:gd name="T6" fmla="*/ 0 w 372"/>
                <a:gd name="T7" fmla="*/ 186 h 372"/>
                <a:gd name="T8" fmla="*/ 186 w 372"/>
                <a:gd name="T9" fmla="*/ 372 h 372"/>
                <a:gd name="T10" fmla="*/ 96 w 372"/>
                <a:gd name="T11" fmla="*/ 166 h 372"/>
                <a:gd name="T12" fmla="*/ 136 w 372"/>
                <a:gd name="T13" fmla="*/ 166 h 372"/>
                <a:gd name="T14" fmla="*/ 163 w 372"/>
                <a:gd name="T15" fmla="*/ 193 h 372"/>
                <a:gd name="T16" fmla="*/ 236 w 372"/>
                <a:gd name="T17" fmla="*/ 119 h 372"/>
                <a:gd name="T18" fmla="*/ 276 w 372"/>
                <a:gd name="T19" fmla="*/ 119 h 372"/>
                <a:gd name="T20" fmla="*/ 276 w 372"/>
                <a:gd name="T21" fmla="*/ 159 h 372"/>
                <a:gd name="T22" fmla="*/ 183 w 372"/>
                <a:gd name="T23" fmla="*/ 252 h 372"/>
                <a:gd name="T24" fmla="*/ 163 w 372"/>
                <a:gd name="T25" fmla="*/ 261 h 372"/>
                <a:gd name="T26" fmla="*/ 143 w 372"/>
                <a:gd name="T27" fmla="*/ 252 h 372"/>
                <a:gd name="T28" fmla="*/ 96 w 372"/>
                <a:gd name="T29" fmla="*/ 206 h 372"/>
                <a:gd name="T30" fmla="*/ 96 w 372"/>
                <a:gd name="T31" fmla="*/ 166 h 372"/>
                <a:gd name="T32" fmla="*/ 96 w 372"/>
                <a:gd name="T33" fmla="*/ 166 h 372"/>
                <a:gd name="T34" fmla="*/ 96 w 372"/>
                <a:gd name="T35" fmla="*/ 16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2" h="372">
                  <a:moveTo>
                    <a:pt x="186" y="372"/>
                  </a:moveTo>
                  <a:cubicBezTo>
                    <a:pt x="289" y="372"/>
                    <a:pt x="372" y="288"/>
                    <a:pt x="372" y="186"/>
                  </a:cubicBezTo>
                  <a:cubicBezTo>
                    <a:pt x="372" y="83"/>
                    <a:pt x="289" y="0"/>
                    <a:pt x="186" y="0"/>
                  </a:cubicBezTo>
                  <a:cubicBezTo>
                    <a:pt x="84" y="0"/>
                    <a:pt x="0" y="83"/>
                    <a:pt x="0" y="186"/>
                  </a:cubicBezTo>
                  <a:cubicBezTo>
                    <a:pt x="0" y="288"/>
                    <a:pt x="84" y="372"/>
                    <a:pt x="186" y="372"/>
                  </a:cubicBezTo>
                  <a:close/>
                  <a:moveTo>
                    <a:pt x="96" y="166"/>
                  </a:moveTo>
                  <a:cubicBezTo>
                    <a:pt x="107" y="155"/>
                    <a:pt x="125" y="155"/>
                    <a:pt x="136" y="166"/>
                  </a:cubicBezTo>
                  <a:cubicBezTo>
                    <a:pt x="163" y="193"/>
                    <a:pt x="163" y="193"/>
                    <a:pt x="163" y="193"/>
                  </a:cubicBezTo>
                  <a:cubicBezTo>
                    <a:pt x="236" y="119"/>
                    <a:pt x="236" y="119"/>
                    <a:pt x="236" y="119"/>
                  </a:cubicBezTo>
                  <a:cubicBezTo>
                    <a:pt x="247" y="108"/>
                    <a:pt x="265" y="108"/>
                    <a:pt x="276" y="119"/>
                  </a:cubicBezTo>
                  <a:cubicBezTo>
                    <a:pt x="287" y="130"/>
                    <a:pt x="287" y="148"/>
                    <a:pt x="276" y="159"/>
                  </a:cubicBezTo>
                  <a:cubicBezTo>
                    <a:pt x="183" y="252"/>
                    <a:pt x="183" y="252"/>
                    <a:pt x="183" y="252"/>
                  </a:cubicBezTo>
                  <a:cubicBezTo>
                    <a:pt x="177" y="258"/>
                    <a:pt x="170" y="261"/>
                    <a:pt x="163" y="261"/>
                  </a:cubicBezTo>
                  <a:cubicBezTo>
                    <a:pt x="156" y="261"/>
                    <a:pt x="148" y="258"/>
                    <a:pt x="143" y="252"/>
                  </a:cubicBezTo>
                  <a:cubicBezTo>
                    <a:pt x="96" y="206"/>
                    <a:pt x="96" y="206"/>
                    <a:pt x="96" y="206"/>
                  </a:cubicBezTo>
                  <a:cubicBezTo>
                    <a:pt x="85" y="195"/>
                    <a:pt x="85" y="177"/>
                    <a:pt x="96" y="166"/>
                  </a:cubicBezTo>
                  <a:close/>
                  <a:moveTo>
                    <a:pt x="96" y="166"/>
                  </a:moveTo>
                  <a:cubicBezTo>
                    <a:pt x="96" y="166"/>
                    <a:pt x="96" y="166"/>
                    <a:pt x="96" y="16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39" name="Freeform 6"/>
            <p:cNvSpPr>
              <a:spLocks noEditPoints="1"/>
            </p:cNvSpPr>
            <p:nvPr/>
          </p:nvSpPr>
          <p:spPr bwMode="auto">
            <a:xfrm>
              <a:off x="2715" y="1159"/>
              <a:ext cx="519" cy="519"/>
            </a:xfrm>
            <a:custGeom>
              <a:avLst/>
              <a:gdLst>
                <a:gd name="T0" fmla="*/ 109 w 219"/>
                <a:gd name="T1" fmla="*/ 219 h 219"/>
                <a:gd name="T2" fmla="*/ 219 w 219"/>
                <a:gd name="T3" fmla="*/ 109 h 219"/>
                <a:gd name="T4" fmla="*/ 109 w 219"/>
                <a:gd name="T5" fmla="*/ 0 h 219"/>
                <a:gd name="T6" fmla="*/ 0 w 219"/>
                <a:gd name="T7" fmla="*/ 109 h 219"/>
                <a:gd name="T8" fmla="*/ 109 w 219"/>
                <a:gd name="T9" fmla="*/ 219 h 219"/>
                <a:gd name="T10" fmla="*/ 109 w 219"/>
                <a:gd name="T11" fmla="*/ 219 h 219"/>
                <a:gd name="T12" fmla="*/ 109 w 219"/>
                <a:gd name="T13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219">
                  <a:moveTo>
                    <a:pt x="109" y="219"/>
                  </a:moveTo>
                  <a:cubicBezTo>
                    <a:pt x="170" y="219"/>
                    <a:pt x="219" y="169"/>
                    <a:pt x="219" y="109"/>
                  </a:cubicBezTo>
                  <a:cubicBezTo>
                    <a:pt x="219" y="49"/>
                    <a:pt x="170" y="0"/>
                    <a:pt x="109" y="0"/>
                  </a:cubicBezTo>
                  <a:cubicBezTo>
                    <a:pt x="49" y="0"/>
                    <a:pt x="0" y="49"/>
                    <a:pt x="0" y="109"/>
                  </a:cubicBezTo>
                  <a:cubicBezTo>
                    <a:pt x="0" y="169"/>
                    <a:pt x="49" y="219"/>
                    <a:pt x="109" y="219"/>
                  </a:cubicBezTo>
                  <a:close/>
                  <a:moveTo>
                    <a:pt x="109" y="219"/>
                  </a:moveTo>
                  <a:cubicBezTo>
                    <a:pt x="109" y="219"/>
                    <a:pt x="109" y="219"/>
                    <a:pt x="109" y="2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40" name="Freeform 7"/>
            <p:cNvSpPr>
              <a:spLocks noEditPoints="1"/>
            </p:cNvSpPr>
            <p:nvPr/>
          </p:nvSpPr>
          <p:spPr bwMode="auto">
            <a:xfrm>
              <a:off x="2741" y="1813"/>
              <a:ext cx="884" cy="1448"/>
            </a:xfrm>
            <a:custGeom>
              <a:avLst/>
              <a:gdLst>
                <a:gd name="T0" fmla="*/ 0 w 373"/>
                <a:gd name="T1" fmla="*/ 99 h 611"/>
                <a:gd name="T2" fmla="*/ 0 w 373"/>
                <a:gd name="T3" fmla="*/ 326 h 611"/>
                <a:gd name="T4" fmla="*/ 94 w 373"/>
                <a:gd name="T5" fmla="*/ 421 h 611"/>
                <a:gd name="T6" fmla="*/ 217 w 373"/>
                <a:gd name="T7" fmla="*/ 421 h 611"/>
                <a:gd name="T8" fmla="*/ 217 w 373"/>
                <a:gd name="T9" fmla="*/ 588 h 611"/>
                <a:gd name="T10" fmla="*/ 240 w 373"/>
                <a:gd name="T11" fmla="*/ 611 h 611"/>
                <a:gd name="T12" fmla="*/ 349 w 373"/>
                <a:gd name="T13" fmla="*/ 611 h 611"/>
                <a:gd name="T14" fmla="*/ 373 w 373"/>
                <a:gd name="T15" fmla="*/ 588 h 611"/>
                <a:gd name="T16" fmla="*/ 373 w 373"/>
                <a:gd name="T17" fmla="*/ 346 h 611"/>
                <a:gd name="T18" fmla="*/ 293 w 373"/>
                <a:gd name="T19" fmla="*/ 267 h 611"/>
                <a:gd name="T20" fmla="*/ 197 w 373"/>
                <a:gd name="T21" fmla="*/ 267 h 611"/>
                <a:gd name="T22" fmla="*/ 197 w 373"/>
                <a:gd name="T23" fmla="*/ 99 h 611"/>
                <a:gd name="T24" fmla="*/ 98 w 373"/>
                <a:gd name="T25" fmla="*/ 0 h 611"/>
                <a:gd name="T26" fmla="*/ 0 w 373"/>
                <a:gd name="T27" fmla="*/ 99 h 611"/>
                <a:gd name="T28" fmla="*/ 0 w 373"/>
                <a:gd name="T29" fmla="*/ 99 h 611"/>
                <a:gd name="T30" fmla="*/ 0 w 373"/>
                <a:gd name="T31" fmla="*/ 99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3" h="611">
                  <a:moveTo>
                    <a:pt x="0" y="99"/>
                  </a:moveTo>
                  <a:cubicBezTo>
                    <a:pt x="0" y="326"/>
                    <a:pt x="0" y="326"/>
                    <a:pt x="0" y="326"/>
                  </a:cubicBezTo>
                  <a:cubicBezTo>
                    <a:pt x="0" y="378"/>
                    <a:pt x="42" y="421"/>
                    <a:pt x="94" y="421"/>
                  </a:cubicBezTo>
                  <a:cubicBezTo>
                    <a:pt x="217" y="421"/>
                    <a:pt x="217" y="421"/>
                    <a:pt x="217" y="421"/>
                  </a:cubicBezTo>
                  <a:cubicBezTo>
                    <a:pt x="217" y="588"/>
                    <a:pt x="217" y="588"/>
                    <a:pt x="217" y="588"/>
                  </a:cubicBezTo>
                  <a:cubicBezTo>
                    <a:pt x="217" y="601"/>
                    <a:pt x="228" y="611"/>
                    <a:pt x="240" y="611"/>
                  </a:cubicBezTo>
                  <a:cubicBezTo>
                    <a:pt x="349" y="611"/>
                    <a:pt x="349" y="611"/>
                    <a:pt x="349" y="611"/>
                  </a:cubicBezTo>
                  <a:cubicBezTo>
                    <a:pt x="362" y="611"/>
                    <a:pt x="373" y="601"/>
                    <a:pt x="373" y="588"/>
                  </a:cubicBezTo>
                  <a:cubicBezTo>
                    <a:pt x="373" y="346"/>
                    <a:pt x="373" y="346"/>
                    <a:pt x="373" y="346"/>
                  </a:cubicBezTo>
                  <a:cubicBezTo>
                    <a:pt x="373" y="302"/>
                    <a:pt x="337" y="267"/>
                    <a:pt x="293" y="267"/>
                  </a:cubicBezTo>
                  <a:cubicBezTo>
                    <a:pt x="197" y="267"/>
                    <a:pt x="197" y="267"/>
                    <a:pt x="197" y="267"/>
                  </a:cubicBezTo>
                  <a:cubicBezTo>
                    <a:pt x="197" y="99"/>
                    <a:pt x="197" y="99"/>
                    <a:pt x="197" y="99"/>
                  </a:cubicBezTo>
                  <a:cubicBezTo>
                    <a:pt x="197" y="45"/>
                    <a:pt x="153" y="0"/>
                    <a:pt x="98" y="0"/>
                  </a:cubicBezTo>
                  <a:cubicBezTo>
                    <a:pt x="44" y="0"/>
                    <a:pt x="0" y="45"/>
                    <a:pt x="0" y="99"/>
                  </a:cubicBezTo>
                  <a:close/>
                  <a:moveTo>
                    <a:pt x="0" y="99"/>
                  </a:moveTo>
                  <a:cubicBezTo>
                    <a:pt x="0" y="99"/>
                    <a:pt x="0" y="99"/>
                    <a:pt x="0" y="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41" name="Freeform 8"/>
            <p:cNvSpPr>
              <a:spLocks noEditPoints="1"/>
            </p:cNvSpPr>
            <p:nvPr/>
          </p:nvSpPr>
          <p:spPr bwMode="auto">
            <a:xfrm>
              <a:off x="4450" y="1159"/>
              <a:ext cx="517" cy="519"/>
            </a:xfrm>
            <a:custGeom>
              <a:avLst/>
              <a:gdLst>
                <a:gd name="T0" fmla="*/ 109 w 218"/>
                <a:gd name="T1" fmla="*/ 219 h 219"/>
                <a:gd name="T2" fmla="*/ 218 w 218"/>
                <a:gd name="T3" fmla="*/ 109 h 219"/>
                <a:gd name="T4" fmla="*/ 109 w 218"/>
                <a:gd name="T5" fmla="*/ 0 h 219"/>
                <a:gd name="T6" fmla="*/ 0 w 218"/>
                <a:gd name="T7" fmla="*/ 109 h 219"/>
                <a:gd name="T8" fmla="*/ 109 w 218"/>
                <a:gd name="T9" fmla="*/ 219 h 219"/>
                <a:gd name="T10" fmla="*/ 109 w 218"/>
                <a:gd name="T11" fmla="*/ 219 h 219"/>
                <a:gd name="T12" fmla="*/ 109 w 218"/>
                <a:gd name="T13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219">
                  <a:moveTo>
                    <a:pt x="109" y="219"/>
                  </a:moveTo>
                  <a:cubicBezTo>
                    <a:pt x="169" y="219"/>
                    <a:pt x="218" y="169"/>
                    <a:pt x="218" y="109"/>
                  </a:cubicBezTo>
                  <a:cubicBezTo>
                    <a:pt x="218" y="49"/>
                    <a:pt x="169" y="0"/>
                    <a:pt x="109" y="0"/>
                  </a:cubicBezTo>
                  <a:cubicBezTo>
                    <a:pt x="49" y="0"/>
                    <a:pt x="0" y="49"/>
                    <a:pt x="0" y="109"/>
                  </a:cubicBezTo>
                  <a:cubicBezTo>
                    <a:pt x="0" y="169"/>
                    <a:pt x="49" y="219"/>
                    <a:pt x="109" y="219"/>
                  </a:cubicBezTo>
                  <a:close/>
                  <a:moveTo>
                    <a:pt x="109" y="219"/>
                  </a:moveTo>
                  <a:cubicBezTo>
                    <a:pt x="109" y="219"/>
                    <a:pt x="109" y="219"/>
                    <a:pt x="109" y="2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42" name="Freeform 9"/>
            <p:cNvSpPr>
              <a:spLocks noEditPoints="1"/>
            </p:cNvSpPr>
            <p:nvPr/>
          </p:nvSpPr>
          <p:spPr bwMode="auto">
            <a:xfrm>
              <a:off x="4059" y="1813"/>
              <a:ext cx="884" cy="1448"/>
            </a:xfrm>
            <a:custGeom>
              <a:avLst/>
              <a:gdLst>
                <a:gd name="T0" fmla="*/ 176 w 373"/>
                <a:gd name="T1" fmla="*/ 99 h 611"/>
                <a:gd name="T2" fmla="*/ 176 w 373"/>
                <a:gd name="T3" fmla="*/ 267 h 611"/>
                <a:gd name="T4" fmla="*/ 80 w 373"/>
                <a:gd name="T5" fmla="*/ 267 h 611"/>
                <a:gd name="T6" fmla="*/ 0 w 373"/>
                <a:gd name="T7" fmla="*/ 346 h 611"/>
                <a:gd name="T8" fmla="*/ 0 w 373"/>
                <a:gd name="T9" fmla="*/ 588 h 611"/>
                <a:gd name="T10" fmla="*/ 23 w 373"/>
                <a:gd name="T11" fmla="*/ 611 h 611"/>
                <a:gd name="T12" fmla="*/ 132 w 373"/>
                <a:gd name="T13" fmla="*/ 611 h 611"/>
                <a:gd name="T14" fmla="*/ 155 w 373"/>
                <a:gd name="T15" fmla="*/ 588 h 611"/>
                <a:gd name="T16" fmla="*/ 155 w 373"/>
                <a:gd name="T17" fmla="*/ 421 h 611"/>
                <a:gd name="T18" fmla="*/ 278 w 373"/>
                <a:gd name="T19" fmla="*/ 421 h 611"/>
                <a:gd name="T20" fmla="*/ 373 w 373"/>
                <a:gd name="T21" fmla="*/ 326 h 611"/>
                <a:gd name="T22" fmla="*/ 373 w 373"/>
                <a:gd name="T23" fmla="*/ 99 h 611"/>
                <a:gd name="T24" fmla="*/ 274 w 373"/>
                <a:gd name="T25" fmla="*/ 0 h 611"/>
                <a:gd name="T26" fmla="*/ 176 w 373"/>
                <a:gd name="T27" fmla="*/ 99 h 611"/>
                <a:gd name="T28" fmla="*/ 176 w 373"/>
                <a:gd name="T29" fmla="*/ 99 h 611"/>
                <a:gd name="T30" fmla="*/ 176 w 373"/>
                <a:gd name="T31" fmla="*/ 99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3" h="611">
                  <a:moveTo>
                    <a:pt x="176" y="99"/>
                  </a:moveTo>
                  <a:cubicBezTo>
                    <a:pt x="176" y="267"/>
                    <a:pt x="176" y="267"/>
                    <a:pt x="176" y="267"/>
                  </a:cubicBezTo>
                  <a:cubicBezTo>
                    <a:pt x="80" y="267"/>
                    <a:pt x="80" y="267"/>
                    <a:pt x="80" y="267"/>
                  </a:cubicBezTo>
                  <a:cubicBezTo>
                    <a:pt x="36" y="267"/>
                    <a:pt x="0" y="302"/>
                    <a:pt x="0" y="346"/>
                  </a:cubicBezTo>
                  <a:cubicBezTo>
                    <a:pt x="0" y="588"/>
                    <a:pt x="0" y="588"/>
                    <a:pt x="0" y="588"/>
                  </a:cubicBezTo>
                  <a:cubicBezTo>
                    <a:pt x="0" y="601"/>
                    <a:pt x="10" y="611"/>
                    <a:pt x="23" y="611"/>
                  </a:cubicBezTo>
                  <a:cubicBezTo>
                    <a:pt x="132" y="611"/>
                    <a:pt x="132" y="611"/>
                    <a:pt x="132" y="611"/>
                  </a:cubicBezTo>
                  <a:cubicBezTo>
                    <a:pt x="145" y="611"/>
                    <a:pt x="155" y="601"/>
                    <a:pt x="155" y="588"/>
                  </a:cubicBezTo>
                  <a:cubicBezTo>
                    <a:pt x="155" y="421"/>
                    <a:pt x="155" y="421"/>
                    <a:pt x="155" y="421"/>
                  </a:cubicBezTo>
                  <a:cubicBezTo>
                    <a:pt x="278" y="421"/>
                    <a:pt x="278" y="421"/>
                    <a:pt x="278" y="421"/>
                  </a:cubicBezTo>
                  <a:cubicBezTo>
                    <a:pt x="330" y="421"/>
                    <a:pt x="373" y="378"/>
                    <a:pt x="373" y="326"/>
                  </a:cubicBezTo>
                  <a:cubicBezTo>
                    <a:pt x="373" y="99"/>
                    <a:pt x="373" y="99"/>
                    <a:pt x="373" y="99"/>
                  </a:cubicBezTo>
                  <a:cubicBezTo>
                    <a:pt x="373" y="45"/>
                    <a:pt x="329" y="0"/>
                    <a:pt x="274" y="0"/>
                  </a:cubicBezTo>
                  <a:cubicBezTo>
                    <a:pt x="220" y="0"/>
                    <a:pt x="176" y="45"/>
                    <a:pt x="176" y="99"/>
                  </a:cubicBezTo>
                  <a:close/>
                  <a:moveTo>
                    <a:pt x="176" y="99"/>
                  </a:moveTo>
                  <a:cubicBezTo>
                    <a:pt x="176" y="99"/>
                    <a:pt x="176" y="99"/>
                    <a:pt x="176" y="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  <p:sp>
          <p:nvSpPr>
            <p:cNvPr id="443" name="Freeform 10"/>
            <p:cNvSpPr>
              <a:spLocks noEditPoints="1"/>
            </p:cNvSpPr>
            <p:nvPr/>
          </p:nvSpPr>
          <p:spPr bwMode="auto">
            <a:xfrm>
              <a:off x="3388" y="2052"/>
              <a:ext cx="908" cy="1233"/>
            </a:xfrm>
            <a:custGeom>
              <a:avLst/>
              <a:gdLst>
                <a:gd name="T0" fmla="*/ 355 w 383"/>
                <a:gd name="T1" fmla="*/ 56 h 520"/>
                <a:gd name="T2" fmla="*/ 383 w 383"/>
                <a:gd name="T3" fmla="*/ 28 h 520"/>
                <a:gd name="T4" fmla="*/ 355 w 383"/>
                <a:gd name="T5" fmla="*/ 0 h 520"/>
                <a:gd name="T6" fmla="*/ 28 w 383"/>
                <a:gd name="T7" fmla="*/ 0 h 520"/>
                <a:gd name="T8" fmla="*/ 0 w 383"/>
                <a:gd name="T9" fmla="*/ 28 h 520"/>
                <a:gd name="T10" fmla="*/ 28 w 383"/>
                <a:gd name="T11" fmla="*/ 56 h 520"/>
                <a:gd name="T12" fmla="*/ 163 w 383"/>
                <a:gd name="T13" fmla="*/ 56 h 520"/>
                <a:gd name="T14" fmla="*/ 163 w 383"/>
                <a:gd name="T15" fmla="*/ 492 h 520"/>
                <a:gd name="T16" fmla="*/ 191 w 383"/>
                <a:gd name="T17" fmla="*/ 520 h 520"/>
                <a:gd name="T18" fmla="*/ 219 w 383"/>
                <a:gd name="T19" fmla="*/ 492 h 520"/>
                <a:gd name="T20" fmla="*/ 219 w 383"/>
                <a:gd name="T21" fmla="*/ 56 h 520"/>
                <a:gd name="T22" fmla="*/ 355 w 383"/>
                <a:gd name="T23" fmla="*/ 56 h 520"/>
                <a:gd name="T24" fmla="*/ 355 w 383"/>
                <a:gd name="T25" fmla="*/ 56 h 520"/>
                <a:gd name="T26" fmla="*/ 355 w 383"/>
                <a:gd name="T27" fmla="*/ 56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3" h="520">
                  <a:moveTo>
                    <a:pt x="355" y="56"/>
                  </a:moveTo>
                  <a:cubicBezTo>
                    <a:pt x="370" y="56"/>
                    <a:pt x="383" y="43"/>
                    <a:pt x="383" y="28"/>
                  </a:cubicBezTo>
                  <a:cubicBezTo>
                    <a:pt x="383" y="12"/>
                    <a:pt x="370" y="0"/>
                    <a:pt x="35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2" y="0"/>
                    <a:pt x="0" y="12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3" y="492"/>
                    <a:pt x="163" y="492"/>
                    <a:pt x="163" y="492"/>
                  </a:cubicBezTo>
                  <a:cubicBezTo>
                    <a:pt x="163" y="508"/>
                    <a:pt x="176" y="520"/>
                    <a:pt x="191" y="520"/>
                  </a:cubicBezTo>
                  <a:cubicBezTo>
                    <a:pt x="207" y="520"/>
                    <a:pt x="219" y="508"/>
                    <a:pt x="219" y="492"/>
                  </a:cubicBezTo>
                  <a:cubicBezTo>
                    <a:pt x="219" y="56"/>
                    <a:pt x="219" y="56"/>
                    <a:pt x="219" y="56"/>
                  </a:cubicBezTo>
                  <a:lnTo>
                    <a:pt x="355" y="56"/>
                  </a:lnTo>
                  <a:close/>
                  <a:moveTo>
                    <a:pt x="355" y="56"/>
                  </a:moveTo>
                  <a:cubicBezTo>
                    <a:pt x="355" y="56"/>
                    <a:pt x="355" y="56"/>
                    <a:pt x="355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GB" sz="1400">
                <a:solidFill>
                  <a:prstClr val="black"/>
                </a:solidFill>
              </a:endParaRPr>
            </a:p>
          </p:txBody>
        </p:sp>
      </p:grpSp>
      <p:sp>
        <p:nvSpPr>
          <p:cNvPr id="453" name="TextBox 452"/>
          <p:cNvSpPr txBox="1"/>
          <p:nvPr/>
        </p:nvSpPr>
        <p:spPr>
          <a:xfrm>
            <a:off x="213860" y="2728024"/>
            <a:ext cx="592148" cy="23852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66"/>
            <a:r>
              <a:rPr sz="1100" cap="all" dirty="0">
                <a:solidFill>
                  <a:prstClr val="white"/>
                </a:solidFill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январь</a:t>
            </a:r>
            <a:endParaRPr lang="en-US" sz="1100" cap="all" dirty="0">
              <a:solidFill>
                <a:prstClr val="white"/>
              </a:solidFill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7" name="Прямоугольник 326"/>
          <p:cNvSpPr/>
          <p:nvPr/>
        </p:nvSpPr>
        <p:spPr>
          <a:xfrm>
            <a:off x="2011171" y="4731991"/>
            <a:ext cx="6953318" cy="238525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defTabSz="685766"/>
            <a:r>
              <a:rPr sz="1100" b="1" dirty="0">
                <a:solidFill>
                  <a:srgbClr val="6D6E71"/>
                </a:solidFill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ПОРТАЛ ВНЕШНЕЭКОНОМИЧЕСКОЙ  ИНФОРМАЦИИ  ТОМСКОЙ ОБЛАСТИ   </a:t>
            </a:r>
            <a:r>
              <a:rPr lang="en-US" sz="900" b="1" dirty="0">
                <a:solidFill>
                  <a:srgbClr val="00B0F0"/>
                </a:solidFill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  <a:hlinkClick r:id="rId14"/>
              </a:rPr>
              <a:t>http://www.ved.tomsk.ru</a:t>
            </a:r>
            <a:r>
              <a:rPr lang="en-US" sz="900" b="1" dirty="0">
                <a:solidFill>
                  <a:srgbClr val="00B0F0"/>
                </a:solidFill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endParaRPr lang="en-US" sz="1050" b="1" dirty="0">
              <a:solidFill>
                <a:srgbClr val="00B0F0"/>
              </a:solidFill>
              <a:latin typeface="Cambria" panose="0204050305040603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6035017" y="1499278"/>
            <a:ext cx="342079" cy="146192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66"/>
            <a:r>
              <a:rPr sz="500" cap="all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ИНДИЯ 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3156601" y="1521625"/>
            <a:ext cx="487952" cy="146192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66"/>
            <a:r>
              <a:rPr sz="500" cap="all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Узбекистан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4487291" y="1544175"/>
            <a:ext cx="451084" cy="146192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66"/>
            <a:r>
              <a:rPr sz="500" cap="all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казахстан</a:t>
            </a:r>
            <a:endParaRPr sz="500" cap="all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3726216" y="3050218"/>
            <a:ext cx="542454" cy="146192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66"/>
            <a:r>
              <a:rPr sz="500" cap="all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Азербайджан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6835060" y="3654195"/>
            <a:ext cx="419023" cy="146192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66"/>
            <a:r>
              <a:rPr sz="500" cap="all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киргизия</a:t>
            </a:r>
            <a:endParaRPr sz="500" cap="all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3778505" y="3681740"/>
            <a:ext cx="487952" cy="146192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66"/>
            <a:r>
              <a:rPr sz="500" cap="all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узбекистан</a:t>
            </a:r>
            <a:endParaRPr sz="500" cap="all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6074102" y="2083305"/>
            <a:ext cx="451084" cy="146192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66"/>
            <a:r>
              <a:rPr sz="500" cap="all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казахстан</a:t>
            </a:r>
            <a:endParaRPr sz="500" cap="all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5235900" y="3703512"/>
            <a:ext cx="542454" cy="146192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66"/>
            <a:r>
              <a:rPr sz="500" cap="all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Азербайджан</a:t>
            </a:r>
          </a:p>
        </p:txBody>
      </p:sp>
      <p:sp>
        <p:nvSpPr>
          <p:cNvPr id="236" name="TextBox 235"/>
          <p:cNvSpPr txBox="1"/>
          <p:nvPr/>
        </p:nvSpPr>
        <p:spPr>
          <a:xfrm>
            <a:off x="3469616" y="3050218"/>
            <a:ext cx="342079" cy="146192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66"/>
            <a:r>
              <a:rPr sz="500" cap="all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ИНДИЯ </a:t>
            </a:r>
          </a:p>
        </p:txBody>
      </p:sp>
      <p:sp>
        <p:nvSpPr>
          <p:cNvPr id="238" name="TextBox 237"/>
          <p:cNvSpPr txBox="1"/>
          <p:nvPr/>
        </p:nvSpPr>
        <p:spPr>
          <a:xfrm>
            <a:off x="7489834" y="1495281"/>
            <a:ext cx="393375" cy="146192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66"/>
            <a:r>
              <a:rPr sz="500" cap="all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вьетнам</a:t>
            </a:r>
          </a:p>
        </p:txBody>
      </p:sp>
      <p:pic>
        <p:nvPicPr>
          <p:cNvPr id="3079" name="Picture 7" descr="C:\Users\belyaev\Pictures\флаги иконки\uz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587" y="1654400"/>
            <a:ext cx="230542" cy="23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&quot;сербия флаг иконка&quot;">
            <a:extLst>
              <a:ext uri="{FF2B5EF4-FFF2-40B4-BE49-F238E27FC236}">
                <a16:creationId xmlns:a16="http://schemas.microsoft.com/office/drawing/2014/main" id="{581BA312-0EB5-4CC2-8922-AF57CBCF5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9" r="21372" b="2128"/>
          <a:stretch/>
        </p:blipFill>
        <p:spPr bwMode="auto">
          <a:xfrm>
            <a:off x="6976139" y="3233967"/>
            <a:ext cx="213363" cy="211769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" name="Picture 6" descr="C:\Users\belyaev\Pictures\флаги иконки\kz.png">
            <a:extLst>
              <a:ext uri="{FF2B5EF4-FFF2-40B4-BE49-F238E27FC236}">
                <a16:creationId xmlns:a16="http://schemas.microsoft.com/office/drawing/2014/main" id="{305622F3-AA8F-4D7C-818E-5BB7FEA07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621" y="3228483"/>
            <a:ext cx="229306" cy="23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3" name="TextBox 252">
            <a:extLst>
              <a:ext uri="{FF2B5EF4-FFF2-40B4-BE49-F238E27FC236}">
                <a16:creationId xmlns:a16="http://schemas.microsoft.com/office/drawing/2014/main" id="{A76EDE76-EB0A-475C-8C70-8A101912B96B}"/>
              </a:ext>
            </a:extLst>
          </p:cNvPr>
          <p:cNvSpPr txBox="1"/>
          <p:nvPr/>
        </p:nvSpPr>
        <p:spPr>
          <a:xfrm>
            <a:off x="5219359" y="3064844"/>
            <a:ext cx="451084" cy="146192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66"/>
            <a:r>
              <a:rPr sz="500" cap="all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казахстан</a:t>
            </a:r>
            <a:endParaRPr sz="500" cap="all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061966-FC39-4DDE-B86F-32F9A87D492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6582" t="8920" r="26916" b="10747"/>
          <a:stretch/>
        </p:blipFill>
        <p:spPr>
          <a:xfrm>
            <a:off x="5812519" y="1654950"/>
            <a:ext cx="200694" cy="200319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8FD01D-60CA-426B-A0E2-B639BCE4CFA5}"/>
              </a:ext>
            </a:extLst>
          </p:cNvPr>
          <p:cNvSpPr txBox="1"/>
          <p:nvPr/>
        </p:nvSpPr>
        <p:spPr>
          <a:xfrm>
            <a:off x="5727306" y="1483988"/>
            <a:ext cx="5293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ОАЭ</a:t>
            </a:r>
          </a:p>
        </p:txBody>
      </p:sp>
      <p:pic>
        <p:nvPicPr>
          <p:cNvPr id="262" name="Picture 19" descr="C:\Users\belyaev\Pictures\флаги иконки\kg.png">
            <a:extLst>
              <a:ext uri="{FF2B5EF4-FFF2-40B4-BE49-F238E27FC236}">
                <a16:creationId xmlns:a16="http://schemas.microsoft.com/office/drawing/2014/main" id="{DBC07FA0-8A8B-4023-8357-C5AA8DB09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752" y="1688426"/>
            <a:ext cx="234118" cy="23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3" name="TextBox 262">
            <a:extLst>
              <a:ext uri="{FF2B5EF4-FFF2-40B4-BE49-F238E27FC236}">
                <a16:creationId xmlns:a16="http://schemas.microsoft.com/office/drawing/2014/main" id="{E94B8D9C-4524-440B-B276-D0D6FA9922DF}"/>
              </a:ext>
            </a:extLst>
          </p:cNvPr>
          <p:cNvSpPr txBox="1"/>
          <p:nvPr/>
        </p:nvSpPr>
        <p:spPr>
          <a:xfrm>
            <a:off x="4098806" y="1535560"/>
            <a:ext cx="419023" cy="146192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66"/>
            <a:r>
              <a:rPr sz="500" cap="all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киргизия</a:t>
            </a:r>
            <a:endParaRPr sz="500" cap="all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CDB23A-BD92-4756-B6AA-E505BCE3BD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0752" y="151291"/>
            <a:ext cx="1096033" cy="3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80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655" y="339502"/>
            <a:ext cx="8748713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ТОМСКАЯ ОБЛАСТЬ. ПОКАЗАТЕЛИ НАЦПРОЕКТА. 2022</a:t>
            </a:r>
            <a:r>
              <a:rPr lang="ru-RU" sz="1600" i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8E6993-792F-40C7-A6BF-B6CBEC7BB2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8107" t="4314" r="17219" b="-495"/>
          <a:stretch/>
        </p:blipFill>
        <p:spPr>
          <a:xfrm>
            <a:off x="153667" y="1923678"/>
            <a:ext cx="2059553" cy="1805858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D99B60CC-D624-4B2D-B460-E6D2DA4D4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297419"/>
              </p:ext>
            </p:extLst>
          </p:nvPr>
        </p:nvGraphicFramePr>
        <p:xfrm>
          <a:off x="2213221" y="1923678"/>
          <a:ext cx="6697418" cy="1767307"/>
        </p:xfrm>
        <a:graphic>
          <a:graphicData uri="http://schemas.openxmlformats.org/drawingml/2006/table">
            <a:tbl>
              <a:tblPr firstRow="1" bandRow="1"/>
              <a:tblGrid>
                <a:gridCol w="4817389">
                  <a:extLst>
                    <a:ext uri="{9D8B030D-6E8A-4147-A177-3AD203B41FA5}">
                      <a16:colId xmlns:a16="http://schemas.microsoft.com/office/drawing/2014/main" val="571305783"/>
                    </a:ext>
                  </a:extLst>
                </a:gridCol>
                <a:gridCol w="1880029">
                  <a:extLst>
                    <a:ext uri="{9D8B030D-6E8A-4147-A177-3AD203B41FA5}">
                      <a16:colId xmlns:a16="http://schemas.microsoft.com/office/drawing/2014/main" val="190394916"/>
                    </a:ext>
                  </a:extLst>
                </a:gridCol>
              </a:tblGrid>
              <a:tr h="279612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ПОКАЗАТЕЛЬ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128920"/>
                  </a:ext>
                </a:extLst>
              </a:tr>
              <a:tr h="41941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b="1" cap="all" baseline="0" dirty="0">
                          <a:solidFill>
                            <a:srgbClr val="00006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Количество СМСП, получивших поддержку 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1800" b="1" dirty="0">
                          <a:solidFill>
                            <a:srgbClr val="00006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723631"/>
                  </a:ext>
                </a:extLst>
              </a:tr>
              <a:tr h="419418">
                <a:tc>
                  <a:txBody>
                    <a:bodyPr/>
                    <a:lstStyle/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b="1" cap="all" baseline="0" dirty="0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Количество СМСП, выведенных на экспорт*</a:t>
                      </a:r>
                      <a:endParaRPr lang="ru-RU" sz="1400" b="1" cap="all" baseline="0" dirty="0">
                        <a:solidFill>
                          <a:srgbClr val="00006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00006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93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602696"/>
                  </a:ext>
                </a:extLst>
              </a:tr>
              <a:tr h="562711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cap="all" baseline="0" dirty="0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Объем экспорта СМСП, </a:t>
                      </a:r>
                      <a:r>
                        <a:rPr lang="ru-RU" sz="1400" b="1" cap="all" baseline="0" dirty="0" err="1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поддержаннЫХ</a:t>
                      </a:r>
                      <a:r>
                        <a:rPr lang="ru-RU" sz="1400" b="1" cap="all" baseline="0" dirty="0">
                          <a:solidFill>
                            <a:srgbClr val="00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ЦПЭ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6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 </a:t>
                      </a:r>
                      <a:r>
                        <a:rPr lang="ru-RU" sz="1800" b="1" dirty="0">
                          <a:solidFill>
                            <a:srgbClr val="00006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8,6 млн.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97128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77B2C69-B5A5-4CA8-80B2-AB7AFF27D4F4}"/>
              </a:ext>
            </a:extLst>
          </p:cNvPr>
          <p:cNvSpPr txBox="1"/>
          <p:nvPr/>
        </p:nvSpPr>
        <p:spPr>
          <a:xfrm>
            <a:off x="2213220" y="3795886"/>
            <a:ext cx="24577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i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*) нарастающим итогом с 2019 г</a:t>
            </a:r>
          </a:p>
        </p:txBody>
      </p:sp>
    </p:spTree>
    <p:extLst>
      <p:ext uri="{BB962C8B-B14F-4D97-AF65-F5344CB8AC3E}">
        <p14:creationId xmlns:p14="http://schemas.microsoft.com/office/powerpoint/2010/main" val="2311137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68144" y="0"/>
            <a:ext cx="3275856" cy="514198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940152" y="1347614"/>
            <a:ext cx="30963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ambria" panose="02040503050406030204" pitchFamily="18" charset="0"/>
                <a:ea typeface="Arial Unicode MS" pitchFamily="34" charset="-128"/>
                <a:cs typeface="Arial" panose="020B0604020202020204" pitchFamily="34" charset="0"/>
              </a:rPr>
              <a:t>Центр поддержки экспорта  </a:t>
            </a:r>
            <a:endParaRPr lang="en-US" sz="1600" b="1" i="1" dirty="0">
              <a:latin typeface="Cambria" panose="02040503050406030204" pitchFamily="18" charset="0"/>
              <a:ea typeface="Arial Unicode MS" pitchFamily="34" charset="-128"/>
              <a:cs typeface="Arial" panose="020B0604020202020204" pitchFamily="34" charset="0"/>
            </a:endParaRPr>
          </a:p>
          <a:p>
            <a:endParaRPr lang="en-US" sz="1600" dirty="0">
              <a:latin typeface="Cambria" panose="02040503050406030204" pitchFamily="18" charset="0"/>
              <a:ea typeface="Arial Unicode MS" pitchFamily="34" charset="-128"/>
              <a:cs typeface="Arial" panose="020B0604020202020204" pitchFamily="34" charset="0"/>
            </a:endParaRPr>
          </a:p>
          <a:p>
            <a:endParaRPr lang="en-US" sz="1600" dirty="0">
              <a:latin typeface="Cambria" panose="02040503050406030204" pitchFamily="18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ru-RU" sz="1100" b="1" dirty="0">
                <a:latin typeface="Cambria" panose="02040503050406030204" pitchFamily="18" charset="0"/>
                <a:ea typeface="Arial Unicode MS" pitchFamily="34" charset="-128"/>
                <a:cs typeface="Arial" panose="020B0604020202020204" pitchFamily="34" charset="0"/>
              </a:rPr>
              <a:t>Россия, Томск, </a:t>
            </a:r>
            <a:r>
              <a:rPr lang="en-US" sz="1100" b="1" dirty="0">
                <a:latin typeface="Cambria" panose="02040503050406030204" pitchFamily="18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ru-RU" sz="1100" b="1" dirty="0" err="1">
                <a:latin typeface="Cambria" panose="02040503050406030204" pitchFamily="18" charset="0"/>
                <a:ea typeface="Arial Unicode MS" pitchFamily="34" charset="-128"/>
                <a:cs typeface="Arial" panose="020B0604020202020204" pitchFamily="34" charset="0"/>
              </a:rPr>
              <a:t>ул.Московский</a:t>
            </a:r>
            <a:r>
              <a:rPr lang="ru-RU" sz="1100" b="1" dirty="0">
                <a:latin typeface="Cambria" panose="02040503050406030204" pitchFamily="18" charset="0"/>
                <a:ea typeface="Arial Unicode MS" pitchFamily="34" charset="-128"/>
                <a:cs typeface="Arial" panose="020B0604020202020204" pitchFamily="34" charset="0"/>
              </a:rPr>
              <a:t> тракт, 12</a:t>
            </a:r>
            <a:endParaRPr lang="en-US" sz="1100" b="1" dirty="0">
              <a:latin typeface="Cambria" panose="02040503050406030204" pitchFamily="18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endParaRPr lang="ru-RU" sz="1200" dirty="0">
              <a:solidFill>
                <a:schemeClr val="bg2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br>
              <a:rPr lang="ru-RU" sz="1200" dirty="0">
                <a:solidFill>
                  <a:schemeClr val="bg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Arial Unicode MS" pitchFamily="34" charset="-128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bg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Arial Unicode MS" pitchFamily="34" charset="-128"/>
                <a:cs typeface="Arial" panose="020B0604020202020204" pitchFamily="34" charset="0"/>
                <a:hlinkClick r:id="rId3"/>
              </a:rPr>
              <a:t>http://ved.tomsk.ru</a:t>
            </a:r>
            <a:r>
              <a:rPr lang="en-US" sz="1200" dirty="0">
                <a:solidFill>
                  <a:schemeClr val="bg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Arial Unicode MS" pitchFamily="34" charset="-128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1200" dirty="0">
              <a:solidFill>
                <a:schemeClr val="bg2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/>
            <a:r>
              <a:rPr lang="en-US" sz="1050" b="1" dirty="0">
                <a:solidFill>
                  <a:schemeClr val="bg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Arial Unicode MS" pitchFamily="34" charset="-128"/>
                <a:cs typeface="Arial" panose="020B0604020202020204" pitchFamily="34" charset="0"/>
              </a:rPr>
              <a:t>Facebook: @export70 </a:t>
            </a:r>
          </a:p>
          <a:p>
            <a:pPr algn="ctr"/>
            <a:r>
              <a:rPr lang="en-US" sz="1050" b="1" dirty="0">
                <a:solidFill>
                  <a:schemeClr val="bg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Arial Unicode MS" pitchFamily="34" charset="-128"/>
                <a:cs typeface="Arial" panose="020B0604020202020204" pitchFamily="34" charset="0"/>
              </a:rPr>
              <a:t>Instagram: @export70_tomsk</a:t>
            </a:r>
            <a:b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Arial Unicode MS" pitchFamily="34" charset="-128"/>
                <a:cs typeface="Arial" panose="020B0604020202020204" pitchFamily="34" charset="0"/>
              </a:rPr>
            </a:br>
            <a:endParaRPr lang="ru-RU" sz="1600" dirty="0">
              <a:solidFill>
                <a:schemeClr val="bg2">
                  <a:lumMod val="40000"/>
                  <a:lumOff val="6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75066" y="467473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81622" y="2808067"/>
            <a:ext cx="5922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latin typeface="Cambria" panose="02040503050406030204" pitchFamily="18" charset="0"/>
              </a:rPr>
              <a:t> 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33631D-8263-4650-8465-079F35708C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13" t="14447" r="9051" b="19200"/>
          <a:stretch/>
        </p:blipFill>
        <p:spPr>
          <a:xfrm>
            <a:off x="0" y="-4190"/>
            <a:ext cx="5868144" cy="36132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AC8ABA-C3EF-4DAE-8428-5C583C8E0E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267" y="3607547"/>
            <a:ext cx="2705656" cy="15344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B272B3-12FD-4CDC-912D-86F38E8C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779" y="3607547"/>
            <a:ext cx="2301660" cy="15344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3AFDFA4-7E03-41AC-8B3B-9BFD29A7EC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32"/>
          <a:stretch/>
        </p:blipFill>
        <p:spPr>
          <a:xfrm>
            <a:off x="1504022" y="3607547"/>
            <a:ext cx="2029039" cy="15359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46754C9-4845-4225-A278-F965B01228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8149" y="384222"/>
            <a:ext cx="2591025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88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55AF67A-B4C2-42A3-A392-137743680323}"/>
              </a:ext>
            </a:extLst>
          </p:cNvPr>
          <p:cNvGrpSpPr/>
          <p:nvPr/>
        </p:nvGrpSpPr>
        <p:grpSpPr>
          <a:xfrm>
            <a:off x="611560" y="1347615"/>
            <a:ext cx="8570540" cy="3795886"/>
            <a:chOff x="1043608" y="1520119"/>
            <a:chExt cx="7920880" cy="362338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AA8E83D-B72D-4E6A-9EDC-89ABDD886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413" t="23400" r="14562" b="16401"/>
            <a:stretch/>
          </p:blipFill>
          <p:spPr>
            <a:xfrm>
              <a:off x="1043608" y="1520119"/>
              <a:ext cx="7920880" cy="3623381"/>
            </a:xfrm>
            <a:prstGeom prst="rect">
              <a:avLst/>
            </a:prstGeom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19E9E0A8-6CC0-4E14-B0B4-945E3E090A4F}"/>
                </a:ext>
              </a:extLst>
            </p:cNvPr>
            <p:cNvSpPr/>
            <p:nvPr/>
          </p:nvSpPr>
          <p:spPr>
            <a:xfrm>
              <a:off x="1043608" y="1520119"/>
              <a:ext cx="1656184" cy="187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0BDD5F-75C7-4A7B-86C0-0B10883741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72" r="89374" b="70625"/>
          <a:stretch/>
        </p:blipFill>
        <p:spPr>
          <a:xfrm>
            <a:off x="8367819" y="4443958"/>
            <a:ext cx="578537" cy="5299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71520F9-C3CF-49E5-B941-E4B1CC60DC38}"/>
              </a:ext>
            </a:extLst>
          </p:cNvPr>
          <p:cNvSpPr txBox="1"/>
          <p:nvPr/>
        </p:nvSpPr>
        <p:spPr>
          <a:xfrm>
            <a:off x="197643" y="339502"/>
            <a:ext cx="8748713" cy="584775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ЭКСПОРТ ТОМСКОЙ ОБЛАСТИ</a:t>
            </a:r>
            <a:r>
              <a:rPr lang="ru-RU" sz="2000" i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5656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355683-00E2-4933-9BBF-5FA394A03F8C}"/>
              </a:ext>
            </a:extLst>
          </p:cNvPr>
          <p:cNvSpPr txBox="1"/>
          <p:nvPr/>
        </p:nvSpPr>
        <p:spPr>
          <a:xfrm>
            <a:off x="197643" y="232918"/>
            <a:ext cx="8748713" cy="584775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ЭКСПОРТ ТОМСКОЙ ОБЛАСТИ</a:t>
            </a:r>
            <a:r>
              <a:rPr lang="ru-RU" sz="2000" i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A67CD3-B5D2-4D90-B604-7EE1CEA097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99" t="17802" r="23226" b="15000"/>
          <a:stretch/>
        </p:blipFill>
        <p:spPr>
          <a:xfrm>
            <a:off x="395536" y="1454198"/>
            <a:ext cx="3600400" cy="34563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408F94-B271-4591-AB9E-C1BB3BB5D7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99" t="19201" r="23226" b="13601"/>
          <a:stretch/>
        </p:blipFill>
        <p:spPr>
          <a:xfrm>
            <a:off x="5004048" y="1459903"/>
            <a:ext cx="3312368" cy="317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6574E4-B8DA-4FE4-91B2-D9BED9CFC764}"/>
              </a:ext>
            </a:extLst>
          </p:cNvPr>
          <p:cNvSpPr txBox="1"/>
          <p:nvPr/>
        </p:nvSpPr>
        <p:spPr>
          <a:xfrm>
            <a:off x="909591" y="4631352"/>
            <a:ext cx="2480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Страны - импортеры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1D6930-A4D0-4710-9AC0-0DF680E43F89}"/>
              </a:ext>
            </a:extLst>
          </p:cNvPr>
          <p:cNvSpPr txBox="1"/>
          <p:nvPr/>
        </p:nvSpPr>
        <p:spPr>
          <a:xfrm>
            <a:off x="5123658" y="4639776"/>
            <a:ext cx="3456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Основные товарные позиции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F5E4C1-1132-406B-8840-5912046BF8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072" r="89374" b="70625"/>
          <a:stretch/>
        </p:blipFill>
        <p:spPr>
          <a:xfrm>
            <a:off x="8316416" y="341049"/>
            <a:ext cx="578537" cy="52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49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643" y="232918"/>
            <a:ext cx="8748713" cy="584775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ЭКСПОРТ ТОМСКОЙ ОБЛАСТИ</a:t>
            </a:r>
            <a:r>
              <a:rPr lang="ru-RU" sz="2000" i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64C9EF-3CC7-49D6-91E6-38B48CD141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20"/>
          <a:stretch/>
        </p:blipFill>
        <p:spPr>
          <a:xfrm>
            <a:off x="1187624" y="1347614"/>
            <a:ext cx="6930354" cy="35934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A7F5AC-0719-43DE-8D1F-1168A1C1F8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72" r="89374" b="70625"/>
          <a:stretch/>
        </p:blipFill>
        <p:spPr>
          <a:xfrm>
            <a:off x="8244408" y="272105"/>
            <a:ext cx="578537" cy="52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16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354C494-3205-42A6-A4A2-52A564D64CEC}"/>
              </a:ext>
            </a:extLst>
          </p:cNvPr>
          <p:cNvGrpSpPr/>
          <p:nvPr/>
        </p:nvGrpSpPr>
        <p:grpSpPr>
          <a:xfrm>
            <a:off x="827584" y="1550259"/>
            <a:ext cx="5141450" cy="3280671"/>
            <a:chOff x="1619672" y="1474276"/>
            <a:chExt cx="4025714" cy="2817696"/>
          </a:xfrm>
        </p:grpSpPr>
        <p:pic>
          <p:nvPicPr>
            <p:cNvPr id="5" name="Picture 4" descr="бизнес, экономический рост, развитие бизнеса">
              <a:extLst>
                <a:ext uri="{FF2B5EF4-FFF2-40B4-BE49-F238E27FC236}">
                  <a16:creationId xmlns:a16="http://schemas.microsoft.com/office/drawing/2014/main" id="{B73AEA20-FAED-4BF4-96ED-3BAD704F23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491632"/>
              <a:ext cx="3794818" cy="2782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D12542-D5CE-4CEE-9B2C-4F119E76EBAB}"/>
                </a:ext>
              </a:extLst>
            </p:cNvPr>
            <p:cNvSpPr txBox="1"/>
            <p:nvPr/>
          </p:nvSpPr>
          <p:spPr>
            <a:xfrm rot="3155950">
              <a:off x="3318823" y="2633602"/>
              <a:ext cx="396514" cy="499043"/>
            </a:xfrm>
            <a:prstGeom prst="rect">
              <a:avLst/>
            </a:prstGeom>
            <a:noFill/>
          </p:spPr>
          <p:txBody>
            <a:bodyPr vert="vert270" wrap="none" rtlCol="0" anchor="ctr" anchorCtr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  <a:r>
                <a:rPr lang="ru-RU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4,95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7C1D04-A02E-4E90-B6E6-8572642B84E4}"/>
                </a:ext>
              </a:extLst>
            </p:cNvPr>
            <p:cNvSpPr txBox="1"/>
            <p:nvPr/>
          </p:nvSpPr>
          <p:spPr>
            <a:xfrm>
              <a:off x="1800562" y="3407127"/>
              <a:ext cx="430764" cy="396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88</a:t>
              </a:r>
              <a:endPara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1B300A-71AA-4562-B296-06D70CF035A5}"/>
                </a:ext>
              </a:extLst>
            </p:cNvPr>
            <p:cNvSpPr txBox="1"/>
            <p:nvPr/>
          </p:nvSpPr>
          <p:spPr>
            <a:xfrm>
              <a:off x="4156848" y="1474276"/>
              <a:ext cx="573849" cy="396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436</a:t>
              </a:r>
              <a:endPara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77F3D4-0A5E-4B31-8301-0BC962A9B1F6}"/>
                </a:ext>
              </a:extLst>
            </p:cNvPr>
            <p:cNvSpPr txBox="1"/>
            <p:nvPr/>
          </p:nvSpPr>
          <p:spPr>
            <a:xfrm>
              <a:off x="1638155" y="4027629"/>
              <a:ext cx="755576" cy="2643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2013</a:t>
              </a:r>
              <a:endPara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28DD8E-4816-4538-83C6-A03DD3875B21}"/>
                </a:ext>
              </a:extLst>
            </p:cNvPr>
            <p:cNvSpPr txBox="1"/>
            <p:nvPr/>
          </p:nvSpPr>
          <p:spPr>
            <a:xfrm>
              <a:off x="4889810" y="2098871"/>
              <a:ext cx="755576" cy="290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2021</a:t>
              </a:r>
              <a:endPara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22B2FD4-8994-4CED-9865-8703A33EE55D}"/>
              </a:ext>
            </a:extLst>
          </p:cNvPr>
          <p:cNvSpPr txBox="1"/>
          <p:nvPr/>
        </p:nvSpPr>
        <p:spPr>
          <a:xfrm>
            <a:off x="5979225" y="2139702"/>
            <a:ext cx="2821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Количество СМСП – экспортеров растет ежегодно с 2013 года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1E185D-D553-4687-93BF-27B415588974}"/>
              </a:ext>
            </a:extLst>
          </p:cNvPr>
          <p:cNvSpPr txBox="1"/>
          <p:nvPr/>
        </p:nvSpPr>
        <p:spPr>
          <a:xfrm>
            <a:off x="365943" y="245511"/>
            <a:ext cx="8748713" cy="584775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ЭКСПОРТ ТОМСКОЙ ОБЛАСТИ</a:t>
            </a:r>
            <a:r>
              <a:rPr lang="ru-RU" sz="2000" i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7361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>
            <a:cxnSpLocks/>
          </p:cNvCxnSpPr>
          <p:nvPr/>
        </p:nvCxnSpPr>
        <p:spPr>
          <a:xfrm flipV="1">
            <a:off x="2775806" y="2657666"/>
            <a:ext cx="1051356" cy="22385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2776835" y="3212939"/>
            <a:ext cx="1003077" cy="3147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1" name="AutoShape 6" descr="data:image/jpeg;base64,/9j/4AAQSkZJRgABAQAAAQABAAD/2wCEAAkGBwgHBgkIBwgKCgkLDRYPDQwMDRsUFRAWIB0iIiAdHx8kKDQsJCYxJx8fLT0tMTU3Ojo6Iys/RD84QzQ5OjcBCgoKDQwNGg8PGjclHyU3Nzc3Nzc3Nzc3Nzc3Nzc3Nzc3Nzc3Nzc3Nzc3Nzc3Nzc3Nzc3Nzc3Nzc3Nzc3Nzc3N//AABEIAMsAYAMBIgACEQEDEQH/xAAcAAEAAgMBAQEAAAAAAAAAAAAABgcBAwUEAgj/xAA4EAACAQMDAgQEBAQFBQAAAAABAgMABBEFEiEGMQcTQVEiYXGRFDKBoRUjQnIkM1KxwWKCk6Lh/8QAFAEBAAAAAAAAAAAAAAAAAAAAAP/EABQRAQAAAAAAAAAAAAAAAAAAAAD/2gAMAwEAAhEDEQA/ALxoe1Kxmg8ou1a9e2UEskQkc+wJIA9/6W+1esVFNevpNMu5r3T0W4nlRLcx7HY5XewwF7nkj0+tdfp6+u9R0yG5vrZLeZxkpHJ5iEdwyt6gg/p2oOpSlKBSlKBSlKBSlKBXM6hvHsdLmuIxlxtRR7lmCj/eunUe6ynEVlZp6yXseB/ZmQ/slBGukNKm6nA6i1qYvAZCun2yDAhRJPzE+rEoOfb61YUUaRxhI12qBgAegqL+FjrJ4f6KynP+H+L+7cc/vmpZQKUr5ZgvJNB9UrVHPFLny5UfHfawOK2A57UGaUpQKUpQKgHi7cPaafpcyMQFumz/AONhU/qF+K2k3OrdMn8FAZp7WUTiMd2UKwYD54b9qDz+Ckxk6EgQ5xFPKgz/AHZ/5qeV+dOifEW46UsodP8AwqXFn57SShjtkw3fHpkY7Gr60bWLLWtMiv8ATphLbyjKn1HuCPQj2oPD1ZrdxocFvcw2y3EbS7JU3hW24JyuTyeO3Of3rjdT67ayaTcxvcj8PdWb7NzbGds7SvP5SCRnNc3xK12ay1LTrEhJbd2FxIjA/lHGDg8gk/t9Kq/U5g8TWV3cxNHIS6MCSttJn5j8p43cn+k9wQQmXSWi3zotz0/PavKDlpYyUHfGcnG7kEHg8+vvbMN4bXTI7jVmgtXVFM2ZPgRvX4jjjNRnw56aTSen9Ne62tfR+Y3mxtxhzkrkcEHg/MgH0FdHqfQrbVZYbjVb2SGxtAXMaNsG7/UzfIDjGMc880GzUurLDTmieUSSWkkJl/FQrvjA3BQODnJZgO2Peujo+rWusWa3di5aJiV+JGRgR3BB5BqJwdOaN5z2xkvJrC3gW42vM2AWJPy4wM4+dSvStNsbGNzp0KQxzEOVj4QnGMgdhxig6FKUoFfLLnvX1Sgq7xH8L49beTVNCEcOoEZlgYYjuP1/pb59j6+9Vj07ddUdO3d3Y2k82nSWkct48Eq4VzFGWKkfMff3r9PGq/61soZestHDwgx3Fncw3JIwHQgLgn6OfvQRfrrXNH1/pjTdUuLBWvXnSHzUG1lGzey59uRxzyeKjHSNlpuu9XRWN5J+Hs3CpAqgfEyHIXPuQrZI5zVzanoNhcWT2yxp5ckIiaJUJXtweOx+Y9hUY0jRNH0fWbuwjs1Zrm0Lu7SOQqK2doyoIbnIPyoLIsba3srOG2tIkhgiQJHGgwFA9AK5/UqNLZpAkSTSSzR7IZG2pIVO7DH2+E579ux7Hg2vV1noeowaDrE8iuVUQ3Mzhs57eY3HJ98fWpXqEdvLaSG7IESjeWJxtxzkH0xjNBH1m1Kzl1i+aOyZI0VnVHfjYnYZHt9/lUi02EW9hbwgsRHEqgsME4HrUd0HzdSlvYrmZnt1uN5Dph5QMBQfYApyMdwfTvKwMUGaUpQKUpQKr/xTuLmxl0a7s3Ussro8THBdDtLY+mM1YFQfxa02W96diurcfzdPuVuCcchMFX/Y5/SgaF1ho6u0V/d/hZTtCpOMAA+xqE+MOvqdR06PTL6OeMwyrL5Tg/mwNpK89s8GuFqmtWl9AqanY27yBcLcw5SQe2TyGGPfFQ5WiTU43jjY26SBpFzglc8j9Rmg92q2WoraW+oS2sotRutTNtOxnQ+p7c57+uDjtVidAeIz3Qh6e1raITB5MNyclsgEgvn5D9s1ZHT+m2M3S1tZSCO8tWjOBIAwZSSQD74Bxn5VCde8KoLG7TV+m7pbUwP5j2067o9v9WGPYbS3BzkcZFBM+jo90E07Sq7CV4SqrtC7WPPuc5zn2I4qSioD4Y6i87arbyuzBruSaEtgEgNsb/2U1PqBSlKBSlKBWueJJonjlUPG6lWVhkEHuK2UoPz11N0zZ6Pr9/Ym2uZokxLFscINj/lyfkTj9KaJbaQXnt2htor1k2QtK4aO395pCeGKjJAHrVjeK3Sc+uaet9pag6haoR5ecedH3K/XIBGfnVJdOWEmq6slnKj/AIcZM5HGEB5+nJA+pFBZvhv1hbWc15pMtwHsbchbGfb/AJiqSGLE8ktuDferVu2RrKZnAaPYdyn1HqKo3qeyj6budCNvAsEqKwMbqNsqZz8eO+Qef2q1L/UYJdDgBl/Dx3c0VvhgWPx4yB8+/J4oOX0jov8ADdY0x4xIMaUxuCT8Jldw7ce+WJ+1TwVV3Qmrya14g6vNZPjTIYmUZ/qOQAfpgcfIVaANBmlM0oFKUoFKUoMN2JqsLC2sLDqS/wBMj0qC3u/xifz1yWmic7wef+71+XpVnmoh1NbRQ9VaLeBQruksbv7427ftub70EN8UguodaaLpy/lIRGA9A7D/AIqUdZW0lpoenpZLmUSFVcvhYtynMh99oPH61CbvUItQ8U/Pcr5Nm5OSeMRqT/xUN1DqLWOrNRt5LlpbiQt/hrSBfhj7HAA/Tk80FkaJDadE6W40bXYJUkG6WSSz37mH+kh1+H2zkDPc141646k1HVLS8srG8udKt5MSPbQMd4JwQccHjIwOxwa6nSPhzNIIrzqkrIR8aWK/kB939zn/AO+1WdHEscaoiqqKMBVGAB8qDkdLa7Dr1i9xAzHy5nikV4mjZGHO0qeQcFfvXaFa44EjkkkRFVpDlyB+Y4Ayf0AH6VtoFKUoFKUoFV94npei70m7slkkNp5j+UmMybiqn7cH9asGoj4kWztoUt2iI34eNxLmHewjYYYryCGGAc/Kgp/prpvWeotR1NrFlgmZMtJMxUKsucHtk5Gauno3o/Tel9PjhtIle52/zrll+KQ+v0HyqHeG94YerbwSxyRQ6jbRLah2BBEKYwD9CTVqigAAVmlKBSlKBSlKBSlKBWu4iSaF4pFDI6lWB9QRzWysHtQU31VqM+k3OmOpUS6dcADb2IBKt9x/vVxoQVBByD2qk/FBEi1u4iPBaVJBnj8wHb9QauqL4UUH2xQbKVgHNZoFKUoFKUoFKUoFKVhjgUFW+KOnj+P2GoeWJERojIuRyE8x/X0wpr1dKdP3/UlxH1P1PcXiu7mS005iY1tV3ZXgHnK47+9dXqVLbVtR0+3laFo2umBV8EhhGwTj+4n9BUwhUIgUDAAwOKD7UYFZpSgUpSgUpSgUpSgVruI1lgeOQZR1KsPcH0rZXM6gvpLDSbm4gXfMq4iTGdznhf3NBDNEsYrfxBt4VLypbWc+GkPEZDqq4GAB8JIyParFFVX1Te3XS99p2rvcR3blik0Gw7ivO7azEn17E4yAcCpVoPU9tdRK4umu7eVWljuQmNqDZlZAANrAufTsPlQSulfKnIBr6oFKUoFKUoFKV5pr23hlEMkqiUjcEzyR70HoPANRPqC9spr97XUFPlW2w4kA27jjDEkHgbu//S3sa68+sKpKRoC3uW4qKasmq/xwalplxGglhEc8Z7nGcYB4Pf1oI11Etrqsb3F3uu7e0laNCGVXnjT8yKRjOwkqdvfHBzxXSu3TQtJ2W9k1nDsG1IDuJmKjJICsdoyudx53dq+rzT9Qv7SwtptIh/kne86mPODy6BfTduPr6HtW1dB1rWJLf+IpJb2xAadmnCysdwymIxgAJkDk9+54wFg6VJJLp9tLPjzXiVn2ggZIGcA9q9lcESxWaBPxaxqowI/MGFHsB6Ct9prMU0qRJ5kpJxuWNgPuaDr0rANZoFKUoFeG/wBJsdQIa6t0dwMB+zAfWvZmmaDkJoFvFxE8u0dgxyBW5dOZexUntygro5pmg4q2GrSEh7u3gQE4EUOSR6cmtg0KJzm5ubqcezSnb9q62aZoPHBpNjB/lWsQPuVzXsCKBgAD6UzWaDNKUoP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0"/>
          </a:p>
        </p:txBody>
      </p:sp>
      <p:grpSp>
        <p:nvGrpSpPr>
          <p:cNvPr id="6153" name="Группа 12"/>
          <p:cNvGrpSpPr>
            <a:grpSpLocks/>
          </p:cNvGrpSpPr>
          <p:nvPr/>
        </p:nvGrpSpPr>
        <p:grpSpPr bwMode="auto">
          <a:xfrm>
            <a:off x="3547629" y="1588309"/>
            <a:ext cx="559066" cy="513291"/>
            <a:chOff x="3832079" y="2117925"/>
            <a:chExt cx="588672" cy="554310"/>
          </a:xfr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Овал 13"/>
            <p:cNvSpPr/>
            <p:nvPr/>
          </p:nvSpPr>
          <p:spPr>
            <a:xfrm>
              <a:off x="3832079" y="2117925"/>
              <a:ext cx="588672" cy="55431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600" b="1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182" name="TextBox 14"/>
            <p:cNvSpPr txBox="1">
              <a:spLocks noChangeArrowheads="1"/>
            </p:cNvSpPr>
            <p:nvPr/>
          </p:nvSpPr>
          <p:spPr bwMode="auto">
            <a:xfrm>
              <a:off x="3886027" y="2241713"/>
              <a:ext cx="493281" cy="1964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ru-RU" altLang="ru-RU" sz="1050" b="1" dirty="0">
                <a:solidFill>
                  <a:schemeClr val="bg1"/>
                </a:solidFill>
                <a:latin typeface="Cambria" pitchFamily="18" charset="0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4054096" y="1347614"/>
            <a:ext cx="4791454" cy="309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12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467540" y="1632996"/>
            <a:ext cx="4563036" cy="443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16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54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ТОРГПРЕДСТВА РФ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</a:rPr>
              <a:t>,</a:t>
            </a:r>
            <a:r>
              <a:rPr lang="ru-RU" sz="1400" b="1" dirty="0">
                <a:solidFill>
                  <a:srgbClr val="0070C0"/>
                </a:solidFill>
                <a:latin typeface="Cambria" panose="02040503050406030204" pitchFamily="18" charset="0"/>
              </a:rPr>
              <a:t>   представительства РЭЦ, портал</a:t>
            </a:r>
            <a:r>
              <a:rPr lang="en-US" sz="14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Cambria" panose="02040503050406030204" pitchFamily="18" charset="0"/>
              </a:rPr>
              <a:t>ВЭД МЭР РФ</a:t>
            </a:r>
          </a:p>
        </p:txBody>
      </p:sp>
      <p:sp>
        <p:nvSpPr>
          <p:cNvPr id="26" name="Овал 25"/>
          <p:cNvSpPr/>
          <p:nvPr/>
        </p:nvSpPr>
        <p:spPr>
          <a:xfrm>
            <a:off x="3825121" y="2370251"/>
            <a:ext cx="545859" cy="4915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6161" name="TextBox 26"/>
          <p:cNvSpPr txBox="1">
            <a:spLocks noChangeArrowheads="1"/>
          </p:cNvSpPr>
          <p:nvPr/>
        </p:nvSpPr>
        <p:spPr bwMode="auto">
          <a:xfrm>
            <a:off x="3833100" y="2513401"/>
            <a:ext cx="520349" cy="2539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РЭЦ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556125" y="2419659"/>
            <a:ext cx="4474451" cy="491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 ГРУППА РЭЦ</a:t>
            </a:r>
            <a:r>
              <a:rPr lang="en-US" sz="14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1400" b="1" cap="all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Cambria" panose="02040503050406030204" pitchFamily="18" charset="0"/>
              </a:rPr>
              <a:t>финансовая и нефинансовая поддержка, ОО РЭЦ в Красноярске, </a:t>
            </a:r>
            <a:r>
              <a:rPr lang="en-US" sz="1400" b="1" dirty="0">
                <a:solidFill>
                  <a:srgbClr val="C00000"/>
                </a:solidFill>
                <a:latin typeface="Cambria" panose="02040503050406030204" pitchFamily="18" charset="0"/>
              </a:rPr>
              <a:t>MYEXPORT.EXPORTCENTER.RU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</a:rPr>
              <a:t>   </a:t>
            </a:r>
          </a:p>
        </p:txBody>
      </p:sp>
      <p:cxnSp>
        <p:nvCxnSpPr>
          <p:cNvPr id="29" name="Прямая соединительная линия 28"/>
          <p:cNvCxnSpPr>
            <a:cxnSpLocks/>
          </p:cNvCxnSpPr>
          <p:nvPr/>
        </p:nvCxnSpPr>
        <p:spPr>
          <a:xfrm flipV="1">
            <a:off x="2668031" y="2003055"/>
            <a:ext cx="926156" cy="7020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http://www.myiconfinder.com/uploads/iconsets/256-256-2a571b8333f59409f27e037ec5c2c378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649662"/>
            <a:ext cx="657003" cy="6157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трелка вправо 30"/>
          <p:cNvSpPr/>
          <p:nvPr/>
        </p:nvSpPr>
        <p:spPr>
          <a:xfrm>
            <a:off x="1290255" y="2739562"/>
            <a:ext cx="372242" cy="463153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>
              <a:latin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07975" y="261937"/>
            <a:ext cx="84963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cap="all" dirty="0">
                <a:solidFill>
                  <a:srgbClr val="C00000"/>
                </a:solidFill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«Одно окно» поддержки экспортеров в регионе  </a:t>
            </a:r>
            <a:endParaRPr lang="ru-RU" sz="2000" b="1" dirty="0">
              <a:latin typeface="Cambria" panose="020405030504060302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6167" name="Группа 32"/>
          <p:cNvGrpSpPr>
            <a:grpSpLocks/>
          </p:cNvGrpSpPr>
          <p:nvPr/>
        </p:nvGrpSpPr>
        <p:grpSpPr bwMode="auto">
          <a:xfrm>
            <a:off x="3727957" y="3293832"/>
            <a:ext cx="625492" cy="519113"/>
            <a:chOff x="3806972" y="4446604"/>
            <a:chExt cx="716594" cy="554310"/>
          </a:xfr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Овал 33"/>
            <p:cNvSpPr/>
            <p:nvPr/>
          </p:nvSpPr>
          <p:spPr>
            <a:xfrm>
              <a:off x="3867318" y="4446604"/>
              <a:ext cx="589591" cy="55431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endParaRPr lang="ru-RU" sz="1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175" name="TextBox 34"/>
            <p:cNvSpPr txBox="1">
              <a:spLocks noChangeArrowheads="1"/>
            </p:cNvSpPr>
            <p:nvPr/>
          </p:nvSpPr>
          <p:spPr bwMode="auto">
            <a:xfrm>
              <a:off x="3806972" y="4600650"/>
              <a:ext cx="716594" cy="24648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Font typeface="Arial" charset="0"/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ФК МСП</a:t>
              </a:r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4435739" y="3506265"/>
            <a:ext cx="4563036" cy="3107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cap="all" dirty="0">
                <a:solidFill>
                  <a:srgbClr val="0070C0"/>
                </a:solidFill>
                <a:latin typeface="Cambria" panose="02040503050406030204" pitchFamily="18" charset="0"/>
              </a:rPr>
              <a:t>ФЕДЕРАЛЬНАЯ Корпорация  МСП</a:t>
            </a:r>
            <a:r>
              <a:rPr lang="en-US" sz="1400" b="1" cap="all" dirty="0">
                <a:solidFill>
                  <a:srgbClr val="0070C0"/>
                </a:solidFill>
                <a:latin typeface="Cambria" panose="02040503050406030204" pitchFamily="18" charset="0"/>
              </a:rPr>
              <a:t> – </a:t>
            </a:r>
            <a:r>
              <a:rPr lang="ru-RU" sz="14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блок поддержки экспортеров</a:t>
            </a:r>
            <a:r>
              <a:rPr lang="ru-RU" sz="1400" b="1" cap="all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Cambria" panose="02040503050406030204" pitchFamily="18" charset="0"/>
              </a:rPr>
              <a:t>(</a:t>
            </a:r>
            <a:r>
              <a:rPr lang="ru-RU" sz="14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финпродукты</a:t>
            </a:r>
            <a:r>
              <a:rPr lang="ru-RU" sz="1400" b="1" dirty="0">
                <a:solidFill>
                  <a:srgbClr val="0070C0"/>
                </a:solidFill>
                <a:latin typeface="Cambria" panose="02040503050406030204" pitchFamily="18" charset="0"/>
              </a:rPr>
              <a:t>, мероприятия)</a:t>
            </a:r>
          </a:p>
        </p:txBody>
      </p:sp>
      <p:pic>
        <p:nvPicPr>
          <p:cNvPr id="37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6820" y="2623477"/>
            <a:ext cx="910015" cy="8536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89579"/>
            <a:ext cx="336550" cy="3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1" name="Picture 5" descr="https://upload.wikimedia.org/wikipedia/commons/thumb/f/f7/Coat_of_arms_of_Tomsk_Oblast.png/200px-Coat_of_arms_of_Tomsk_Oblas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723573"/>
            <a:ext cx="313110" cy="25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2" name="TextBox 39"/>
          <p:cNvSpPr txBox="1">
            <a:spLocks noChangeArrowheads="1"/>
          </p:cNvSpPr>
          <p:nvPr/>
        </p:nvSpPr>
        <p:spPr bwMode="auto">
          <a:xfrm>
            <a:off x="6084168" y="715566"/>
            <a:ext cx="1208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100" b="0" i="1" dirty="0"/>
              <a:t>при поддержке 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745956" y="2555016"/>
            <a:ext cx="1151741" cy="962181"/>
            <a:chOff x="970319" y="4054065"/>
            <a:chExt cx="972832" cy="7803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7" name="Овал 46"/>
            <p:cNvSpPr/>
            <p:nvPr/>
          </p:nvSpPr>
          <p:spPr bwMode="auto">
            <a:xfrm>
              <a:off x="1027682" y="4054065"/>
              <a:ext cx="855710" cy="780375"/>
            </a:xfrm>
            <a:prstGeom prst="ellipse">
              <a:avLst/>
            </a:prstGeom>
            <a:solidFill>
              <a:srgbClr val="00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600" b="1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8" name="TextBox 11"/>
            <p:cNvSpPr txBox="1">
              <a:spLocks noChangeArrowheads="1"/>
            </p:cNvSpPr>
            <p:nvPr/>
          </p:nvSpPr>
          <p:spPr bwMode="auto">
            <a:xfrm>
              <a:off x="970319" y="4164658"/>
              <a:ext cx="972832" cy="53668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Font typeface="Arial" charset="0"/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400" dirty="0">
                <a:solidFill>
                  <a:schemeClr val="bg1"/>
                </a:solidFill>
                <a:latin typeface="Cambria" pitchFamily="18" charset="0"/>
              </a:endParaRPr>
            </a:p>
            <a:p>
              <a:pPr algn="ctr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Центр поддержки экспорта</a:t>
              </a:r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639" y="1729739"/>
            <a:ext cx="468909" cy="2412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6" name="Прямая соединительная линия 55"/>
          <p:cNvCxnSpPr>
            <a:cxnSpLocks/>
          </p:cNvCxnSpPr>
          <p:nvPr/>
        </p:nvCxnSpPr>
        <p:spPr>
          <a:xfrm>
            <a:off x="2579863" y="3387569"/>
            <a:ext cx="866046" cy="8588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Группа 32"/>
          <p:cNvGrpSpPr>
            <a:grpSpLocks/>
          </p:cNvGrpSpPr>
          <p:nvPr/>
        </p:nvGrpSpPr>
        <p:grpSpPr bwMode="auto">
          <a:xfrm>
            <a:off x="3308934" y="4131174"/>
            <a:ext cx="538929" cy="519113"/>
            <a:chOff x="3675917" y="4393654"/>
            <a:chExt cx="617423" cy="554310"/>
          </a:xfr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0" name="Овал 59"/>
            <p:cNvSpPr/>
            <p:nvPr/>
          </p:nvSpPr>
          <p:spPr>
            <a:xfrm>
              <a:off x="3703749" y="4393654"/>
              <a:ext cx="589591" cy="55431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endParaRPr lang="ru-RU" sz="1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1" name="TextBox 34"/>
            <p:cNvSpPr txBox="1">
              <a:spLocks noChangeArrowheads="1"/>
            </p:cNvSpPr>
            <p:nvPr/>
          </p:nvSpPr>
          <p:spPr bwMode="auto">
            <a:xfrm>
              <a:off x="3675917" y="4533781"/>
              <a:ext cx="617423" cy="24648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Font typeface="Arial" charset="0"/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 </a:t>
              </a:r>
              <a:r>
                <a:rPr lang="ru-RU" altLang="ru-RU" sz="9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ОбщО</a:t>
              </a:r>
              <a:endParaRPr lang="ru-RU" altLang="ru-RU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158952" y="4225254"/>
            <a:ext cx="46865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Cambria" panose="02040503050406030204" pitchFamily="18" charset="0"/>
              </a:rPr>
              <a:t>Представительства ТПП РФ, общественные</a:t>
            </a:r>
          </a:p>
          <a:p>
            <a:r>
              <a:rPr lang="ru-RU" sz="1400" b="1" dirty="0">
                <a:solidFill>
                  <a:srgbClr val="0070C0"/>
                </a:solidFill>
                <a:latin typeface="Cambria" panose="02040503050406030204" pitchFamily="18" charset="0"/>
              </a:rPr>
              <a:t>представители </a:t>
            </a:r>
            <a:r>
              <a:rPr lang="ru-RU" sz="14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ОПОРы</a:t>
            </a:r>
            <a:r>
              <a:rPr lang="ru-RU" sz="1400" b="1" dirty="0">
                <a:solidFill>
                  <a:srgbClr val="0070C0"/>
                </a:solidFill>
                <a:latin typeface="Cambria" panose="02040503050406030204" pitchFamily="18" charset="0"/>
              </a:rPr>
              <a:t> России, Деловой России,  </a:t>
            </a:r>
          </a:p>
          <a:p>
            <a:r>
              <a:rPr lang="ru-RU" sz="1400" b="1" dirty="0">
                <a:solidFill>
                  <a:srgbClr val="0070C0"/>
                </a:solidFill>
                <a:latin typeface="Cambria" panose="02040503050406030204" pitchFamily="18" charset="0"/>
              </a:rPr>
              <a:t>АМСЭ, портал </a:t>
            </a:r>
            <a:r>
              <a:rPr lang="ru-RU" sz="14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«Экспортеры России»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2B9F85-75C0-47F4-A6B1-86358AC615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600"/>
          <a:stretch/>
        </p:blipFill>
        <p:spPr>
          <a:xfrm>
            <a:off x="8181216" y="708726"/>
            <a:ext cx="664334" cy="305300"/>
          </a:xfrm>
          <a:prstGeom prst="rect">
            <a:avLst/>
          </a:prstGeom>
        </p:spPr>
      </p:pic>
      <p:pic>
        <p:nvPicPr>
          <p:cNvPr id="38" name="Picture 2" descr="Центр поддержки экспорта Республики Дагестан">
            <a:extLst>
              <a:ext uri="{FF2B5EF4-FFF2-40B4-BE49-F238E27FC236}">
                <a16:creationId xmlns:a16="http://schemas.microsoft.com/office/drawing/2014/main" id="{C05C9CB9-19B4-480E-A35F-13AFD8693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021" y="2293033"/>
            <a:ext cx="763873" cy="19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64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307975" y="496384"/>
            <a:ext cx="8466063" cy="539353"/>
          </a:xfrm>
          <a:prstGeom prst="rect">
            <a:avLst/>
          </a:prstGeom>
        </p:spPr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lang="ru-RU"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ru-RU" sz="2400" b="1" cap="all" dirty="0">
                <a:solidFill>
                  <a:srgbClr val="CC0000"/>
                </a:solidFill>
                <a:latin typeface="Cambria" panose="02040503050406030204" pitchFamily="18" charset="0"/>
              </a:rPr>
              <a:t> поддержкА экспортеров - МСП.</a:t>
            </a: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</a:p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 МЕРОПРИЯТИЯ ЦПЭ 2021 г. </a:t>
            </a:r>
          </a:p>
        </p:txBody>
      </p:sp>
      <p:sp>
        <p:nvSpPr>
          <p:cNvPr id="5123" name="AutoShape 6" descr="data:image/jpeg;base64,/9j/4AAQSkZJRgABAQAAAQABAAD/2wCEAAkGBwgHBgkIBwgKCgkLDRYPDQwMDRsUFRAWIB0iIiAdHx8kKDQsJCYxJx8fLT0tMTU3Ojo6Iys/RD84QzQ5OjcBCgoKDQwNGg8PGjclHyU3Nzc3Nzc3Nzc3Nzc3Nzc3Nzc3Nzc3Nzc3Nzc3Nzc3Nzc3Nzc3Nzc3Nzc3Nzc3Nzc3N//AABEIAMsAYAMBIgACEQEDEQH/xAAcAAEAAgMBAQEAAAAAAAAAAAAABgcBAwUEAgj/xAA4EAACAQMDAgQEBAQFBQAAAAABAgMABBEFEiEGMQcTQVEiYXGRFDKBoRUjQnIkM1KxwWKCk6Lh/8QAFAEBAAAAAAAAAAAAAAAAAAAAAP/EABQRAQAAAAAAAAAAAAAAAAAAAAD/2gAMAwEAAhEDEQA/ALxoe1Kxmg8ou1a9e2UEskQkc+wJIA9/6W+1esVFNevpNMu5r3T0W4nlRLcx7HY5XewwF7nkj0+tdfp6+u9R0yG5vrZLeZxkpHJ5iEdwyt6gg/p2oOpSlKBSlKBSlKBSlKBXM6hvHsdLmuIxlxtRR7lmCj/eunUe6ynEVlZp6yXseB/ZmQ/slBGukNKm6nA6i1qYvAZCun2yDAhRJPzE+rEoOfb61YUUaRxhI12qBgAegqL+FjrJ4f6KynP+H+L+7cc/vmpZQKUr5ZgvJNB9UrVHPFLny5UfHfawOK2A57UGaUpQKUpQKgHi7cPaafpcyMQFumz/AONhU/qF+K2k3OrdMn8FAZp7WUTiMd2UKwYD54b9qDz+Ckxk6EgQ5xFPKgz/AHZ/5qeV+dOifEW46UsodP8AwqXFn57SShjtkw3fHpkY7Gr60bWLLWtMiv8ATphLbyjKn1HuCPQj2oPD1ZrdxocFvcw2y3EbS7JU3hW24JyuTyeO3Of3rjdT67ayaTcxvcj8PdWb7NzbGds7SvP5SCRnNc3xK12ay1LTrEhJbd2FxIjA/lHGDg8gk/t9Kq/U5g8TWV3cxNHIS6MCSttJn5j8p43cn+k9wQQmXSWi3zotz0/PavKDlpYyUHfGcnG7kEHg8+vvbMN4bXTI7jVmgtXVFM2ZPgRvX4jjjNRnw56aTSen9Ne62tfR+Y3mxtxhzkrkcEHg/MgH0FdHqfQrbVZYbjVb2SGxtAXMaNsG7/UzfIDjGMc880GzUurLDTmieUSSWkkJl/FQrvjA3BQODnJZgO2Peujo+rWusWa3di5aJiV+JGRgR3BB5BqJwdOaN5z2xkvJrC3gW42vM2AWJPy4wM4+dSvStNsbGNzp0KQxzEOVj4QnGMgdhxig6FKUoFfLLnvX1Sgq7xH8L49beTVNCEcOoEZlgYYjuP1/pb59j6+9Vj07ddUdO3d3Y2k82nSWkct48Eq4VzFGWKkfMff3r9PGq/61soZestHDwgx3Fncw3JIwHQgLgn6OfvQRfrrXNH1/pjTdUuLBWvXnSHzUG1lGzey59uRxzyeKjHSNlpuu9XRWN5J+Hs3CpAqgfEyHIXPuQrZI5zVzanoNhcWT2yxp5ckIiaJUJXtweOx+Y9hUY0jRNH0fWbuwjs1Zrm0Lu7SOQqK2doyoIbnIPyoLIsba3srOG2tIkhgiQJHGgwFA9AK5/UqNLZpAkSTSSzR7IZG2pIVO7DH2+E579ux7Hg2vV1noeowaDrE8iuVUQ3Mzhs57eY3HJ98fWpXqEdvLaSG7IESjeWJxtxzkH0xjNBH1m1Kzl1i+aOyZI0VnVHfjYnYZHt9/lUi02EW9hbwgsRHEqgsME4HrUd0HzdSlvYrmZnt1uN5Dph5QMBQfYApyMdwfTvKwMUGaUpQKUpQKr/xTuLmxl0a7s3Ussro8THBdDtLY+mM1YFQfxa02W96diurcfzdPuVuCcchMFX/Y5/SgaF1ho6u0V/d/hZTtCpOMAA+xqE+MOvqdR06PTL6OeMwyrL5Tg/mwNpK89s8GuFqmtWl9AqanY27yBcLcw5SQe2TyGGPfFQ5WiTU43jjY26SBpFzglc8j9Rmg92q2WoraW+oS2sotRutTNtOxnQ+p7c57+uDjtVidAeIz3Qh6e1raITB5MNyclsgEgvn5D9s1ZHT+m2M3S1tZSCO8tWjOBIAwZSSQD74Bxn5VCde8KoLG7TV+m7pbUwP5j2067o9v9WGPYbS3BzkcZFBM+jo90E07Sq7CV4SqrtC7WPPuc5zn2I4qSioD4Y6i87arbyuzBruSaEtgEgNsb/2U1PqBSlKBSlKBWueJJonjlUPG6lWVhkEHuK2UoPz11N0zZ6Pr9/Ym2uZokxLFscINj/lyfkTj9KaJbaQXnt2htor1k2QtK4aO395pCeGKjJAHrVjeK3Sc+uaet9pag6haoR5ecedH3K/XIBGfnVJdOWEmq6slnKj/AIcZM5HGEB5+nJA+pFBZvhv1hbWc15pMtwHsbchbGfb/AJiqSGLE8ktuDferVu2RrKZnAaPYdyn1HqKo3qeyj6budCNvAsEqKwMbqNsqZz8eO+Qef2q1L/UYJdDgBl/Dx3c0VvhgWPx4yB8+/J4oOX0jov8ADdY0x4xIMaUxuCT8Jldw7ce+WJ+1TwVV3Qmrya14g6vNZPjTIYmUZ/qOQAfpgcfIVaANBmlM0oFKUoFKUoMN2JqsLC2sLDqS/wBMj0qC3u/xifz1yWmic7wef+71+XpVnmoh1NbRQ9VaLeBQruksbv7427ftub70EN8UguodaaLpy/lIRGA9A7D/AIqUdZW0lpoenpZLmUSFVcvhYtynMh99oPH61CbvUItQ8U/Pcr5Nm5OSeMRqT/xUN1DqLWOrNRt5LlpbiQt/hrSBfhj7HAA/Tk80FkaJDadE6W40bXYJUkG6WSSz37mH+kh1+H2zkDPc141646k1HVLS8srG8udKt5MSPbQMd4JwQccHjIwOxwa6nSPhzNIIrzqkrIR8aWK/kB939zn/AO+1WdHEscaoiqqKMBVGAB8qDkdLa7Dr1i9xAzHy5nikV4mjZGHO0qeQcFfvXaFa44EjkkkRFVpDlyB+Y4Ayf0AH6VtoFKUoFKUoFV94npei70m7slkkNp5j+UmMybiqn7cH9asGoj4kWztoUt2iI34eNxLmHewjYYYryCGGAc/Kgp/prpvWeotR1NrFlgmZMtJMxUKsucHtk5Gauno3o/Tel9PjhtIle52/zrll+KQ+v0HyqHeG94YerbwSxyRQ6jbRLah2BBEKYwD9CTVqigAAVmlKBSlKBSlKBSlKBWu4iSaF4pFDI6lWB9QRzWysHtQU31VqM+k3OmOpUS6dcADb2IBKt9x/vVxoQVBByD2qk/FBEi1u4iPBaVJBnj8wHb9QauqL4UUH2xQbKVgHNZoFKUoFKUoFKUoFKVhjgUFW+KOnj+P2GoeWJERojIuRyE8x/X0wpr1dKdP3/UlxH1P1PcXiu7mS005iY1tV3ZXgHnK47+9dXqVLbVtR0+3laFo2umBV8EhhGwTj+4n9BUwhUIgUDAAwOKD7UYFZpSgUpSgUpSgUpSgVruI1lgeOQZR1KsPcH0rZXM6gvpLDSbm4gXfMq4iTGdznhf3NBDNEsYrfxBt4VLypbWc+GkPEZDqq4GAB8JIyParFFVX1Te3XS99p2rvcR3blik0Gw7ivO7azEn17E4yAcCpVoPU9tdRK4umu7eVWljuQmNqDZlZAANrAufTsPlQSulfKnIBr6oFKUoFKUoFKV5pr23hlEMkqiUjcEzyR70HoPANRPqC9spr97XUFPlW2w4kA27jjDEkHgbu//S3sa68+sKpKRoC3uW4qKasmq/xwalplxGglhEc8Z7nGcYB4Pf1oI11Etrqsb3F3uu7e0laNCGVXnjT8yKRjOwkqdvfHBzxXSu3TQtJ2W9k1nDsG1IDuJmKjJICsdoyudx53dq+rzT9Qv7SwtptIh/kne86mPODy6BfTduPr6HtW1dB1rWJLf+IpJb2xAadmnCysdwymIxgAJkDk9+54wFg6VJJLp9tLPjzXiVn2ggZIGcA9q9lcESxWaBPxaxqowI/MGFHsB6Ct9prMU0qRJ5kpJxuWNgPuaDr0rANZoFKUoFeG/wBJsdQIa6t0dwMB+zAfWvZmmaDkJoFvFxE8u0dgxyBW5dOZexUntygro5pmg4q2GrSEh7u3gQE4EUOSR6cmtg0KJzm5ubqcezSnb9q62aZoPHBpNjB/lWsQPuVzXsCKBgAD6UzWaDNKUoP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0"/>
          </a:p>
        </p:txBody>
      </p:sp>
      <p:sp>
        <p:nvSpPr>
          <p:cNvPr id="5124" name="AutoShape 11" descr="Картинки по запросу тпп рф"/>
          <p:cNvSpPr>
            <a:spLocks noChangeAspect="1" noChangeArrowheads="1"/>
          </p:cNvSpPr>
          <p:nvPr/>
        </p:nvSpPr>
        <p:spPr bwMode="auto">
          <a:xfrm>
            <a:off x="307975" y="5954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0"/>
          </a:p>
        </p:txBody>
      </p:sp>
      <p:sp>
        <p:nvSpPr>
          <p:cNvPr id="3" name="TextBox 2"/>
          <p:cNvSpPr txBox="1"/>
          <p:nvPr/>
        </p:nvSpPr>
        <p:spPr>
          <a:xfrm>
            <a:off x="3533194" y="1369086"/>
            <a:ext cx="5457503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ru-RU" sz="600" dirty="0">
              <a:latin typeface="Cambria" panose="02040503050406030204" pitchFamily="18" charset="0"/>
            </a:endParaRP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11 коллективных экспозиций 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</a:rPr>
              <a:t>СМСП Томской области на международных выставках в ОАЭ, Узбекистане, Казахстане, Москве, Екатеринбурге</a:t>
            </a: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endParaRPr lang="ru-RU" sz="1050" dirty="0">
              <a:latin typeface="Cambria" panose="02040503050406030204" pitchFamily="18" charset="0"/>
            </a:endParaRP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4 индивидуальных стенда </a:t>
            </a:r>
            <a:r>
              <a:rPr lang="ru-RU" sz="1600" dirty="0">
                <a:latin typeface="Cambria" panose="02040503050406030204" pitchFamily="18" charset="0"/>
              </a:rPr>
              <a:t>СМСП - победителей регионального конкурса «Экспортер года 2020» на специализированных выставках в ОАЭ, Германии, Москве    </a:t>
            </a: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endParaRPr lang="ru-RU" sz="1200" dirty="0">
              <a:latin typeface="Cambria" panose="02040503050406030204" pitchFamily="18" charset="0"/>
            </a:endParaRP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2</a:t>
            </a: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бизнес-миссии</a:t>
            </a:r>
            <a:r>
              <a:rPr lang="ru-RU" sz="1600" dirty="0">
                <a:latin typeface="Cambria" panose="02040503050406030204" pitchFamily="18" charset="0"/>
              </a:rPr>
              <a:t> в зарубежные страны</a:t>
            </a: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endParaRPr lang="ru-RU" sz="1050" dirty="0">
              <a:latin typeface="Cambria" panose="02040503050406030204" pitchFamily="18" charset="0"/>
            </a:endParaRP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10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семинаров</a:t>
            </a:r>
            <a:r>
              <a:rPr lang="ru-RU" sz="1600" dirty="0">
                <a:latin typeface="Cambria" panose="02040503050406030204" pitchFamily="18" charset="0"/>
              </a:rPr>
              <a:t>  с  экспертами в сфере ВЭД, в том числе в партнерстве с Школой экспорта РЭЦ</a:t>
            </a:r>
            <a:r>
              <a:rPr lang="en-US" sz="1600" dirty="0">
                <a:latin typeface="Cambria" panose="02040503050406030204" pitchFamily="18" charset="0"/>
              </a:rPr>
              <a:t> – </a:t>
            </a:r>
            <a:r>
              <a:rPr lang="ru-RU" sz="1600" dirty="0">
                <a:latin typeface="Cambria" panose="02040503050406030204" pitchFamily="18" charset="0"/>
              </a:rPr>
              <a:t>52 СМСП  </a:t>
            </a:r>
          </a:p>
        </p:txBody>
      </p:sp>
      <p:pic>
        <p:nvPicPr>
          <p:cNvPr id="2050" name="Picture 2" descr="Центр поддержки экспорта Республики Дагестан">
            <a:extLst>
              <a:ext uri="{FF2B5EF4-FFF2-40B4-BE49-F238E27FC236}">
                <a16:creationId xmlns:a16="http://schemas.microsoft.com/office/drawing/2014/main" id="{3ACA9E13-F6B3-421F-B91A-45266D23D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52" y="424702"/>
            <a:ext cx="1596145" cy="39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F631781-968C-46A3-A458-3EECDC81F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883" y="4587974"/>
            <a:ext cx="574057" cy="4645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6A2BEC1-7903-4E65-9076-CB0E54BF6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1940" y="4587974"/>
            <a:ext cx="521468" cy="399036"/>
          </a:xfrm>
          <a:prstGeom prst="rect">
            <a:avLst/>
          </a:prstGeom>
        </p:spPr>
      </p:pic>
      <p:pic>
        <p:nvPicPr>
          <p:cNvPr id="2052" name="Picture 4" descr="Министерство экономического развития Российской Федерации — Википедия">
            <a:extLst>
              <a:ext uri="{FF2B5EF4-FFF2-40B4-BE49-F238E27FC236}">
                <a16:creationId xmlns:a16="http://schemas.microsoft.com/office/drawing/2014/main" id="{2F7601A3-A56B-47CF-A379-4D5999844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575" y="396705"/>
            <a:ext cx="464410" cy="50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Томская область — Википедия">
            <a:extLst>
              <a:ext uri="{FF2B5EF4-FFF2-40B4-BE49-F238E27FC236}">
                <a16:creationId xmlns:a16="http://schemas.microsoft.com/office/drawing/2014/main" id="{5018B4D3-313E-4555-BB08-4899FF1C6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334" y="396705"/>
            <a:ext cx="839958" cy="55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B617C3-6AFC-49D1-B87F-2D42A663C2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372462"/>
            <a:ext cx="1633432" cy="12119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B7F177-7707-4A10-93CA-FD973A492C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95" r="16586" b="-1206"/>
          <a:stretch/>
        </p:blipFill>
        <p:spPr>
          <a:xfrm>
            <a:off x="1605571" y="2390466"/>
            <a:ext cx="1776447" cy="12681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EC7C88-A5D2-4015-AE84-C05FFB810FB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275" b="8756"/>
          <a:stretch/>
        </p:blipFill>
        <p:spPr>
          <a:xfrm>
            <a:off x="11162" y="1297567"/>
            <a:ext cx="1615990" cy="10928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1F0A1F-0CF1-4A64-BEC4-61A74B96FB1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5" t="-512" r="4184" b="-1"/>
          <a:stretch/>
        </p:blipFill>
        <p:spPr>
          <a:xfrm>
            <a:off x="10666" y="3570668"/>
            <a:ext cx="1783225" cy="15668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BD2D9E-A283-44B4-8FC5-CD7B69F8D96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5886"/>
          <a:stretch/>
        </p:blipFill>
        <p:spPr>
          <a:xfrm>
            <a:off x="1633432" y="3598241"/>
            <a:ext cx="1748586" cy="153930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BEE383F-82B2-4583-9DC4-1C2AE3E19D3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590" r="1718" b="815"/>
          <a:stretch/>
        </p:blipFill>
        <p:spPr>
          <a:xfrm>
            <a:off x="1616916" y="1297567"/>
            <a:ext cx="1765102" cy="109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37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307975" y="496384"/>
            <a:ext cx="8466063" cy="539353"/>
          </a:xfrm>
          <a:prstGeom prst="rect">
            <a:avLst/>
          </a:prstGeom>
        </p:spPr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lang="ru-RU"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ru-RU" sz="2400" b="1" cap="all" dirty="0">
                <a:solidFill>
                  <a:srgbClr val="CC0000"/>
                </a:solidFill>
                <a:latin typeface="Cambria" panose="02040503050406030204" pitchFamily="18" charset="0"/>
              </a:rPr>
              <a:t> поддержкА экспортеров - МСП.</a:t>
            </a: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</a:p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 МЕРОПРИЯТИЯ ЦПЭ 2021 г. </a:t>
            </a:r>
          </a:p>
        </p:txBody>
      </p:sp>
      <p:sp>
        <p:nvSpPr>
          <p:cNvPr id="5123" name="AutoShape 6" descr="data:image/jpeg;base64,/9j/4AAQSkZJRgABAQAAAQABAAD/2wCEAAkGBwgHBgkIBwgKCgkLDRYPDQwMDRsUFRAWIB0iIiAdHx8kKDQsJCYxJx8fLT0tMTU3Ojo6Iys/RD84QzQ5OjcBCgoKDQwNGg8PGjclHyU3Nzc3Nzc3Nzc3Nzc3Nzc3Nzc3Nzc3Nzc3Nzc3Nzc3Nzc3Nzc3Nzc3Nzc3Nzc3Nzc3N//AABEIAMsAYAMBIgACEQEDEQH/xAAcAAEAAgMBAQEAAAAAAAAAAAAABgcBAwUEAgj/xAA4EAACAQMDAgQEBAQFBQAAAAABAgMABBEFEiEGMQcTQVEiYXGRFDKBoRUjQnIkM1KxwWKCk6Lh/8QAFAEBAAAAAAAAAAAAAAAAAAAAAP/EABQRAQAAAAAAAAAAAAAAAAAAAAD/2gAMAwEAAhEDEQA/ALxoe1Kxmg8ou1a9e2UEskQkc+wJIA9/6W+1esVFNevpNMu5r3T0W4nlRLcx7HY5XewwF7nkj0+tdfp6+u9R0yG5vrZLeZxkpHJ5iEdwyt6gg/p2oOpSlKBSlKBSlKBSlKBXM6hvHsdLmuIxlxtRR7lmCj/eunUe6ynEVlZp6yXseB/ZmQ/slBGukNKm6nA6i1qYvAZCun2yDAhRJPzE+rEoOfb61YUUaRxhI12qBgAegqL+FjrJ4f6KynP+H+L+7cc/vmpZQKUr5ZgvJNB9UrVHPFLny5UfHfawOK2A57UGaUpQKUpQKgHi7cPaafpcyMQFumz/AONhU/qF+K2k3OrdMn8FAZp7WUTiMd2UKwYD54b9qDz+Ckxk6EgQ5xFPKgz/AHZ/5qeV+dOifEW46UsodP8AwqXFn57SShjtkw3fHpkY7Gr60bWLLWtMiv8ATphLbyjKn1HuCPQj2oPD1ZrdxocFvcw2y3EbS7JU3hW24JyuTyeO3Of3rjdT67ayaTcxvcj8PdWb7NzbGds7SvP5SCRnNc3xK12ay1LTrEhJbd2FxIjA/lHGDg8gk/t9Kq/U5g8TWV3cxNHIS6MCSttJn5j8p43cn+k9wQQmXSWi3zotz0/PavKDlpYyUHfGcnG7kEHg8+vvbMN4bXTI7jVmgtXVFM2ZPgRvX4jjjNRnw56aTSen9Ne62tfR+Y3mxtxhzkrkcEHg/MgH0FdHqfQrbVZYbjVb2SGxtAXMaNsG7/UzfIDjGMc880GzUurLDTmieUSSWkkJl/FQrvjA3BQODnJZgO2Peujo+rWusWa3di5aJiV+JGRgR3BB5BqJwdOaN5z2xkvJrC3gW42vM2AWJPy4wM4+dSvStNsbGNzp0KQxzEOVj4QnGMgdhxig6FKUoFfLLnvX1Sgq7xH8L49beTVNCEcOoEZlgYYjuP1/pb59j6+9Vj07ddUdO3d3Y2k82nSWkct48Eq4VzFGWKkfMff3r9PGq/61soZestHDwgx3Fncw3JIwHQgLgn6OfvQRfrrXNH1/pjTdUuLBWvXnSHzUG1lGzey59uRxzyeKjHSNlpuu9XRWN5J+Hs3CpAqgfEyHIXPuQrZI5zVzanoNhcWT2yxp5ckIiaJUJXtweOx+Y9hUY0jRNH0fWbuwjs1Zrm0Lu7SOQqK2doyoIbnIPyoLIsba3srOG2tIkhgiQJHGgwFA9AK5/UqNLZpAkSTSSzR7IZG2pIVO7DH2+E579ux7Hg2vV1noeowaDrE8iuVUQ3Mzhs57eY3HJ98fWpXqEdvLaSG7IESjeWJxtxzkH0xjNBH1m1Kzl1i+aOyZI0VnVHfjYnYZHt9/lUi02EW9hbwgsRHEqgsME4HrUd0HzdSlvYrmZnt1uN5Dph5QMBQfYApyMdwfTvKwMUGaUpQKUpQKr/xTuLmxl0a7s3Ussro8THBdDtLY+mM1YFQfxa02W96diurcfzdPuVuCcchMFX/Y5/SgaF1ho6u0V/d/hZTtCpOMAA+xqE+MOvqdR06PTL6OeMwyrL5Tg/mwNpK89s8GuFqmtWl9AqanY27yBcLcw5SQe2TyGGPfFQ5WiTU43jjY26SBpFzglc8j9Rmg92q2WoraW+oS2sotRutTNtOxnQ+p7c57+uDjtVidAeIz3Qh6e1raITB5MNyclsgEgvn5D9s1ZHT+m2M3S1tZSCO8tWjOBIAwZSSQD74Bxn5VCde8KoLG7TV+m7pbUwP5j2067o9v9WGPYbS3BzkcZFBM+jo90E07Sq7CV4SqrtC7WPPuc5zn2I4qSioD4Y6i87arbyuzBruSaEtgEgNsb/2U1PqBSlKBSlKBWueJJonjlUPG6lWVhkEHuK2UoPz11N0zZ6Pr9/Ym2uZokxLFscINj/lyfkTj9KaJbaQXnt2htor1k2QtK4aO395pCeGKjJAHrVjeK3Sc+uaet9pag6haoR5ecedH3K/XIBGfnVJdOWEmq6slnKj/AIcZM5HGEB5+nJA+pFBZvhv1hbWc15pMtwHsbchbGfb/AJiqSGLE8ktuDferVu2RrKZnAaPYdyn1HqKo3qeyj6budCNvAsEqKwMbqNsqZz8eO+Qef2q1L/UYJdDgBl/Dx3c0VvhgWPx4yB8+/J4oOX0jov8ADdY0x4xIMaUxuCT8Jldw7ce+WJ+1TwVV3Qmrya14g6vNZPjTIYmUZ/qOQAfpgcfIVaANBmlM0oFKUoFKUoMN2JqsLC2sLDqS/wBMj0qC3u/xifz1yWmic7wef+71+XpVnmoh1NbRQ9VaLeBQruksbv7427ftub70EN8UguodaaLpy/lIRGA9A7D/AIqUdZW0lpoenpZLmUSFVcvhYtynMh99oPH61CbvUItQ8U/Pcr5Nm5OSeMRqT/xUN1DqLWOrNRt5LlpbiQt/hrSBfhj7HAA/Tk80FkaJDadE6W40bXYJUkG6WSSz37mH+kh1+H2zkDPc141646k1HVLS8srG8udKt5MSPbQMd4JwQccHjIwOxwa6nSPhzNIIrzqkrIR8aWK/kB939zn/AO+1WdHEscaoiqqKMBVGAB8qDkdLa7Dr1i9xAzHy5nikV4mjZGHO0qeQcFfvXaFa44EjkkkRFVpDlyB+Y4Ayf0AH6VtoFKUoFKUoFV94npei70m7slkkNp5j+UmMybiqn7cH9asGoj4kWztoUt2iI34eNxLmHewjYYYryCGGAc/Kgp/prpvWeotR1NrFlgmZMtJMxUKsucHtk5Gauno3o/Tel9PjhtIle52/zrll+KQ+v0HyqHeG94YerbwSxyRQ6jbRLah2BBEKYwD9CTVqigAAVmlKBSlKBSlKBSlKBWu4iSaF4pFDI6lWB9QRzWysHtQU31VqM+k3OmOpUS6dcADb2IBKt9x/vVxoQVBByD2qk/FBEi1u4iPBaVJBnj8wHb9QauqL4UUH2xQbKVgHNZoFKUoFKUoFKUoFKVhjgUFW+KOnj+P2GoeWJERojIuRyE8x/X0wpr1dKdP3/UlxH1P1PcXiu7mS005iY1tV3ZXgHnK47+9dXqVLbVtR0+3laFo2umBV8EhhGwTj+4n9BUwhUIgUDAAwOKD7UYFZpSgUpSgUpSgUpSgVruI1lgeOQZR1KsPcH0rZXM6gvpLDSbm4gXfMq4iTGdznhf3NBDNEsYrfxBt4VLypbWc+GkPEZDqq4GAB8JIyParFFVX1Te3XS99p2rvcR3blik0Gw7ivO7azEn17E4yAcCpVoPU9tdRK4umu7eVWljuQmNqDZlZAANrAufTsPlQSulfKnIBr6oFKUoFKUoFKV5pr23hlEMkqiUjcEzyR70HoPANRPqC9spr97XUFPlW2w4kA27jjDEkHgbu//S3sa68+sKpKRoC3uW4qKasmq/xwalplxGglhEc8Z7nGcYB4Pf1oI11Etrqsb3F3uu7e0laNCGVXnjT8yKRjOwkqdvfHBzxXSu3TQtJ2W9k1nDsG1IDuJmKjJICsdoyudx53dq+rzT9Qv7SwtptIh/kne86mPODy6BfTduPr6HtW1dB1rWJLf+IpJb2xAadmnCysdwymIxgAJkDk9+54wFg6VJJLp9tLPjzXiVn2ggZIGcA9q9lcESxWaBPxaxqowI/MGFHsB6Ct9prMU0qRJ5kpJxuWNgPuaDr0rANZoFKUoFeG/wBJsdQIa6t0dwMB+zAfWvZmmaDkJoFvFxE8u0dgxyBW5dOZexUntygro5pmg4q2GrSEh7u3gQE4EUOSR6cmtg0KJzm5ubqcezSnb9q62aZoPHBpNjB/lWsQPuVzXsCKBgAD6UzWaDNKUoP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0"/>
          </a:p>
        </p:txBody>
      </p:sp>
      <p:sp>
        <p:nvSpPr>
          <p:cNvPr id="5124" name="AutoShape 11" descr="Картинки по запросу тпп рф"/>
          <p:cNvSpPr>
            <a:spLocks noChangeAspect="1" noChangeArrowheads="1"/>
          </p:cNvSpPr>
          <p:nvPr/>
        </p:nvSpPr>
        <p:spPr bwMode="auto">
          <a:xfrm>
            <a:off x="307975" y="5954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0"/>
          </a:p>
        </p:txBody>
      </p:sp>
      <p:sp>
        <p:nvSpPr>
          <p:cNvPr id="3" name="TextBox 2"/>
          <p:cNvSpPr txBox="1"/>
          <p:nvPr/>
        </p:nvSpPr>
        <p:spPr>
          <a:xfrm>
            <a:off x="4602460" y="1361317"/>
            <a:ext cx="433296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300+</a:t>
            </a:r>
            <a:r>
              <a:rPr lang="ru-RU" sz="16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1400" dirty="0">
                <a:latin typeface="Cambria" panose="02040503050406030204" pitchFamily="18" charset="0"/>
              </a:rPr>
              <a:t>консультаций </a:t>
            </a: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endParaRPr lang="en-US" sz="1400" dirty="0">
              <a:latin typeface="Cambria" panose="02040503050406030204" pitchFamily="18" charset="0"/>
            </a:endParaRP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Cambria" panose="02040503050406030204" pitchFamily="18" charset="0"/>
              </a:rPr>
              <a:t>Обеспечение участия в программе Акселератора ФРИИ </a:t>
            </a:r>
            <a:r>
              <a:rPr lang="en-US" sz="1400" b="1" dirty="0">
                <a:solidFill>
                  <a:srgbClr val="C00000"/>
                </a:solidFill>
                <a:latin typeface="Cambria" panose="02040503050406030204" pitchFamily="18" charset="0"/>
              </a:rPr>
              <a:t>GO GLOBAL</a:t>
            </a: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endParaRPr lang="en-US" sz="14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</a:rPr>
              <a:t>Размещение на международных маркетплейсах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Alibaba.com,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Epinduo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Allbiz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Woodresource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, SATU</a:t>
            </a:r>
            <a:endParaRPr lang="ru-RU" sz="1400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endParaRPr lang="ru-RU" sz="1000" dirty="0">
              <a:latin typeface="Cambria" panose="02040503050406030204" pitchFamily="18" charset="0"/>
            </a:endParaRP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22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поиска и онлайн-переговоров 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с компаниями из США, КНР, Индии, Индонезии,   Сингапура, Кипра, Турции, Азербайджана, Казахстана, Киргизии, Белоруссии</a:t>
            </a:r>
            <a:endParaRPr lang="ru-RU" sz="1400" dirty="0">
              <a:latin typeface="Cambria" panose="02040503050406030204" pitchFamily="18" charset="0"/>
            </a:endParaRP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endParaRPr lang="ru-RU" sz="1000" dirty="0">
              <a:latin typeface="Cambria" panose="02040503050406030204" pitchFamily="18" charset="0"/>
            </a:endParaRP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Проведение регионального и окружного конкурса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«ЭКСПОРТЕР ГОДА»</a:t>
            </a:r>
            <a:endParaRPr lang="ru-RU" sz="1400" dirty="0">
              <a:latin typeface="Cambria" panose="02040503050406030204" pitchFamily="18" charset="0"/>
            </a:endParaRPr>
          </a:p>
        </p:txBody>
      </p:sp>
      <p:pic>
        <p:nvPicPr>
          <p:cNvPr id="2050" name="Picture 2" descr="Центр поддержки экспорта Республики Дагестан">
            <a:extLst>
              <a:ext uri="{FF2B5EF4-FFF2-40B4-BE49-F238E27FC236}">
                <a16:creationId xmlns:a16="http://schemas.microsoft.com/office/drawing/2014/main" id="{3ACA9E13-F6B3-421F-B91A-45266D23D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52" y="424702"/>
            <a:ext cx="1596145" cy="39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F631781-968C-46A3-A458-3EECDC81F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883" y="4587974"/>
            <a:ext cx="574057" cy="4645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6A2BEC1-7903-4E65-9076-CB0E54BF6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1940" y="4587974"/>
            <a:ext cx="521468" cy="399036"/>
          </a:xfrm>
          <a:prstGeom prst="rect">
            <a:avLst/>
          </a:prstGeom>
        </p:spPr>
      </p:pic>
      <p:pic>
        <p:nvPicPr>
          <p:cNvPr id="2052" name="Picture 4" descr="Министерство экономического развития Российской Федерации — Википедия">
            <a:extLst>
              <a:ext uri="{FF2B5EF4-FFF2-40B4-BE49-F238E27FC236}">
                <a16:creationId xmlns:a16="http://schemas.microsoft.com/office/drawing/2014/main" id="{2F7601A3-A56B-47CF-A379-4D5999844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575" y="396705"/>
            <a:ext cx="464410" cy="50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Томская область — Википедия">
            <a:extLst>
              <a:ext uri="{FF2B5EF4-FFF2-40B4-BE49-F238E27FC236}">
                <a16:creationId xmlns:a16="http://schemas.microsoft.com/office/drawing/2014/main" id="{5018B4D3-313E-4555-BB08-4899FF1C6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334" y="396705"/>
            <a:ext cx="839958" cy="55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43EB1D-FD01-45AF-BB3E-155DB081DE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350" t="30739" r="33462" b="20600"/>
          <a:stretch/>
        </p:blipFill>
        <p:spPr>
          <a:xfrm>
            <a:off x="-13717" y="2532672"/>
            <a:ext cx="2062394" cy="11967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7FA8B52-5AF0-4560-B73D-76DCF99414C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453" t="16015" r="21594" b="10801"/>
          <a:stretch/>
        </p:blipFill>
        <p:spPr>
          <a:xfrm>
            <a:off x="-13717" y="3729393"/>
            <a:ext cx="2062394" cy="14401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A59FE2-1E9F-487E-BAEA-EFB3FA90224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493"/>
          <a:stretch/>
        </p:blipFill>
        <p:spPr>
          <a:xfrm>
            <a:off x="0" y="1276315"/>
            <a:ext cx="2077971" cy="125635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4AE459A-99D2-435F-803A-756555A8AB4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7493"/>
          <a:stretch/>
        </p:blipFill>
        <p:spPr>
          <a:xfrm>
            <a:off x="2048677" y="3729393"/>
            <a:ext cx="2414549" cy="144015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7765CFC-7735-4C67-947F-2075B44F5FA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7357" b="21817"/>
          <a:stretch/>
        </p:blipFill>
        <p:spPr>
          <a:xfrm>
            <a:off x="2048677" y="2473035"/>
            <a:ext cx="2448482" cy="125635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E2537C0-4891-46E3-8820-621E5F34489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7200" b="29039"/>
          <a:stretch/>
        </p:blipFill>
        <p:spPr>
          <a:xfrm>
            <a:off x="2068291" y="1282337"/>
            <a:ext cx="2428868" cy="12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24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D893D6-FB22-4BE5-B96C-33CE6D1DB8A5}"/>
              </a:ext>
            </a:extLst>
          </p:cNvPr>
          <p:cNvSpPr txBox="1"/>
          <p:nvPr/>
        </p:nvSpPr>
        <p:spPr>
          <a:xfrm>
            <a:off x="2627784" y="1491630"/>
            <a:ext cx="6321665" cy="3212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05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МСП ТО 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победители и лауреаты конкурса «ЭКСПОРТЕР ГОДА» в СФО (из 9 номинаций)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428625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ООО УТС, </a:t>
            </a:r>
            <a:endParaRPr lang="en-US" sz="16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428625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ООО «</a:t>
            </a:r>
            <a:r>
              <a:rPr lang="ru-RU" sz="1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Рубиус</a:t>
            </a:r>
            <a:r>
              <a:rPr lang="ru-RU" sz="1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групп», </a:t>
            </a:r>
            <a:endParaRPr lang="en-US" sz="16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428625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ООО «</a:t>
            </a:r>
            <a:r>
              <a:rPr lang="ru-RU" sz="1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Экофабрика</a:t>
            </a:r>
            <a:r>
              <a:rPr lang="ru-RU" sz="1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«Сибирский кедр», </a:t>
            </a:r>
            <a:endParaRPr lang="en-US" sz="16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428625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ООО «Элком +»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ru-RU" b="1" cap="all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ООО «</a:t>
            </a:r>
            <a:r>
              <a:rPr lang="ru-RU" b="1" cap="all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Рубиус</a:t>
            </a:r>
            <a:r>
              <a:rPr lang="ru-RU" b="1" cap="all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групп», </a:t>
            </a:r>
          </a:p>
          <a:p>
            <a:r>
              <a:rPr lang="ru-RU" b="1" cap="all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ООО «</a:t>
            </a:r>
            <a:r>
              <a:rPr lang="ru-RU" b="1" cap="all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Экофабрика</a:t>
            </a:r>
            <a:r>
              <a:rPr lang="ru-RU" b="1" cap="all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«сибирский кедр»</a:t>
            </a:r>
            <a:r>
              <a:rPr lang="ru-RU" b="1" cap="all" dirty="0">
                <a:solidFill>
                  <a:srgbClr val="CC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endParaRPr lang="ru-RU" sz="900" b="1" cap="all" dirty="0">
              <a:solidFill>
                <a:srgbClr val="CC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ru-RU" b="1" cap="all" dirty="0">
                <a:solidFill>
                  <a:srgbClr val="CC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</a:t>
            </a:r>
            <a:r>
              <a:rPr lang="ru-RU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лауреаты премии «ЭКСПОРТЕР ГОДА» в РФ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DA9C1D-84E6-426A-B217-9AD3CD277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93" y="3844731"/>
            <a:ext cx="2305068" cy="12966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8AD2F42-A4F7-4763-867D-C98F4263C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6" y="1296451"/>
            <a:ext cx="2311830" cy="1296601"/>
          </a:xfrm>
          <a:prstGeom prst="rect">
            <a:avLst/>
          </a:prstGeom>
        </p:spPr>
      </p:pic>
      <p:pic>
        <p:nvPicPr>
          <p:cNvPr id="1026" name="Picture 2" descr="РБК+ / Интервью - «Экспортёр года»: кто вошел в список лучших компаний ДФО?  :: Телеканал РБК">
            <a:extLst>
              <a:ext uri="{FF2B5EF4-FFF2-40B4-BE49-F238E27FC236}">
                <a16:creationId xmlns:a16="http://schemas.microsoft.com/office/drawing/2014/main" id="{CE4B992B-51B7-42AC-BB8C-A51380383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" r="2621" b="10800"/>
          <a:stretch/>
        </p:blipFill>
        <p:spPr bwMode="auto">
          <a:xfrm>
            <a:off x="0" y="2593052"/>
            <a:ext cx="2305068" cy="125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4DCF4D-D8EF-4CA4-883F-74FB4E8641DA}"/>
              </a:ext>
            </a:extLst>
          </p:cNvPr>
          <p:cNvSpPr txBox="1"/>
          <p:nvPr/>
        </p:nvSpPr>
        <p:spPr>
          <a:xfrm>
            <a:off x="1475656" y="291581"/>
            <a:ext cx="6753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cap="all" dirty="0">
                <a:solidFill>
                  <a:srgbClr val="CC0000"/>
                </a:solidFill>
                <a:latin typeface="Cambria" panose="02040503050406030204" pitchFamily="18" charset="0"/>
              </a:rPr>
              <a:t>ТОМСКАЯ ОБЛАСТЬ В РОССИИ </a:t>
            </a: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02571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широкоэкранная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9C3C6CF-A849-4911-A791-EA10E5AEC4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широкоэкранная</Template>
  <TotalTime>0</TotalTime>
  <Words>798</Words>
  <Application>Microsoft Office PowerPoint</Application>
  <PresentationFormat>Экран (16:9)</PresentationFormat>
  <Paragraphs>198</Paragraphs>
  <Slides>17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8" baseType="lpstr">
      <vt:lpstr>Arial</vt:lpstr>
      <vt:lpstr>Arial Narrow</vt:lpstr>
      <vt:lpstr>Calibri</vt:lpstr>
      <vt:lpstr>Cambria</vt:lpstr>
      <vt:lpstr>Century Gothic</vt:lpstr>
      <vt:lpstr>Impact</vt:lpstr>
      <vt:lpstr>Tw Cen MT</vt:lpstr>
      <vt:lpstr>Verdana</vt:lpstr>
      <vt:lpstr>Wingdings</vt:lpstr>
      <vt:lpstr>Wingdings 2</vt:lpstr>
      <vt:lpstr>широкоэкранная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2015-02-17T08:15:53Z</dcterms:created>
  <dcterms:modified xsi:type="dcterms:W3CDTF">2021-12-16T11:28:12Z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TC101769309990</vt:lpwstr>
  </property>
</Properties>
</file>