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83" r:id="rId2"/>
    <p:sldId id="384" r:id="rId3"/>
    <p:sldId id="385" r:id="rId4"/>
    <p:sldId id="386" r:id="rId5"/>
  </p:sldIdLst>
  <p:sldSz cx="11518900" cy="64833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5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stasiya Ozel" initials="A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439"/>
    <a:srgbClr val="006600"/>
    <a:srgbClr val="00963D"/>
    <a:srgbClr val="0AD819"/>
    <a:srgbClr val="00973E"/>
    <a:srgbClr val="194B3E"/>
    <a:srgbClr val="C5E0B4"/>
    <a:srgbClr val="DBECD0"/>
    <a:srgbClr val="94BF94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112" d="100"/>
          <a:sy n="112" d="100"/>
        </p:scale>
        <p:origin x="708" y="102"/>
      </p:cViewPr>
      <p:guideLst>
        <p:guide orient="horz" pos="2858"/>
        <p:guide pos="21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178" cy="3412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25" y="0"/>
            <a:ext cx="4301178" cy="3412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4A22-9139-4132-A69A-FEC669461395}" type="datetimeFigureOut">
              <a:rPr lang="ru-RU" smtClean="0"/>
              <a:t>02.03.2026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3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213" y="3270675"/>
            <a:ext cx="7940215" cy="26781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464"/>
            <a:ext cx="4301178" cy="3412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25" y="6456464"/>
            <a:ext cx="4301178" cy="34121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D3152-3C8A-4F6D-99F9-7713164D88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4262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D3152-3C8A-4F6D-99F9-7713164D8843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8706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D3152-3C8A-4F6D-99F9-7713164D8843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694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BE55-444A-8EDA-3368-BE03B951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2C7EB5B-E9B9-8AC6-E2FC-6EB03E399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7D76E59-8DAA-3134-12C0-A1F6F87E7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C2A403-4136-86BA-8065-3AF4A9D7B3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D3152-3C8A-4F6D-99F9-7713164D884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91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4393" y="2009838"/>
            <a:ext cx="9796463" cy="13615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194B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28787" y="3630676"/>
            <a:ext cx="8067675" cy="1620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94B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94B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150354" y="1884556"/>
            <a:ext cx="3766185" cy="3922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26262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724184" y="1884556"/>
            <a:ext cx="3543934" cy="3922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26262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rgbClr val="194B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1445" cy="1077595"/>
          </a:xfrm>
          <a:custGeom>
            <a:avLst/>
            <a:gdLst/>
            <a:ahLst/>
            <a:cxnLst/>
            <a:rect l="l" t="t" r="r" b="b"/>
            <a:pathLst>
              <a:path w="131445" h="1077595">
                <a:moveTo>
                  <a:pt x="131381" y="0"/>
                </a:moveTo>
                <a:lnTo>
                  <a:pt x="0" y="0"/>
                </a:lnTo>
                <a:lnTo>
                  <a:pt x="0" y="1077061"/>
                </a:lnTo>
                <a:lnTo>
                  <a:pt x="131381" y="1077061"/>
                </a:lnTo>
                <a:lnTo>
                  <a:pt x="131381" y="0"/>
                </a:lnTo>
                <a:close/>
              </a:path>
            </a:pathLst>
          </a:custGeom>
          <a:solidFill>
            <a:srgbClr val="194B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2387" y="1070546"/>
            <a:ext cx="129539" cy="530860"/>
          </a:xfrm>
          <a:custGeom>
            <a:avLst/>
            <a:gdLst/>
            <a:ahLst/>
            <a:cxnLst/>
            <a:rect l="l" t="t" r="r" b="b"/>
            <a:pathLst>
              <a:path w="129539" h="530860">
                <a:moveTo>
                  <a:pt x="0" y="530796"/>
                </a:moveTo>
                <a:lnTo>
                  <a:pt x="128981" y="530796"/>
                </a:lnTo>
                <a:lnTo>
                  <a:pt x="128981" y="0"/>
                </a:lnTo>
                <a:lnTo>
                  <a:pt x="0" y="0"/>
                </a:lnTo>
                <a:lnTo>
                  <a:pt x="0" y="530796"/>
                </a:lnTo>
                <a:close/>
              </a:path>
            </a:pathLst>
          </a:custGeom>
          <a:solidFill>
            <a:srgbClr val="00973E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g object 18"/>
          <p:cNvSpPr/>
          <p:nvPr/>
        </p:nvSpPr>
        <p:spPr>
          <a:xfrm>
            <a:off x="2387" y="1601342"/>
            <a:ext cx="129539" cy="548640"/>
          </a:xfrm>
          <a:custGeom>
            <a:avLst/>
            <a:gdLst/>
            <a:ahLst/>
            <a:cxnLst/>
            <a:rect l="l" t="t" r="r" b="b"/>
            <a:pathLst>
              <a:path w="129539" h="548639">
                <a:moveTo>
                  <a:pt x="128981" y="0"/>
                </a:moveTo>
                <a:lnTo>
                  <a:pt x="0" y="0"/>
                </a:lnTo>
                <a:lnTo>
                  <a:pt x="0" y="548398"/>
                </a:lnTo>
                <a:lnTo>
                  <a:pt x="128981" y="548398"/>
                </a:lnTo>
                <a:lnTo>
                  <a:pt x="128981" y="0"/>
                </a:lnTo>
                <a:close/>
              </a:path>
            </a:pathLst>
          </a:custGeom>
          <a:solidFill>
            <a:srgbClr val="E0DDD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5730" y="391246"/>
            <a:ext cx="10685780" cy="421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194B3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6262" y="1491170"/>
            <a:ext cx="10372725" cy="42790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918585" y="6029515"/>
            <a:ext cx="3688080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6262" y="6029515"/>
            <a:ext cx="2650807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98180" y="6029515"/>
            <a:ext cx="2650807" cy="3241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392" y="500478"/>
            <a:ext cx="922065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НАЦИОНАЛЬН</a:t>
            </a:r>
            <a:r>
              <a:rPr lang="ru-RU" sz="2400" spc="60" dirty="0">
                <a:latin typeface="Arial" panose="020B0604020202020204" pitchFamily="34" charset="0"/>
                <a:cs typeface="Arial" panose="020B0604020202020204" pitchFamily="34" charset="0"/>
              </a:rPr>
              <a:t>ЫЙ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  <a:br>
              <a:rPr lang="ru-RU" sz="2400" spc="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spc="60" dirty="0">
                <a:solidFill>
                  <a:srgbClr val="006600"/>
                </a:solidFill>
                <a:latin typeface="Arial"/>
                <a:cs typeface="Arial"/>
              </a:rPr>
              <a:t>«МЕЖДУНАРОДНАЯ</a:t>
            </a:r>
            <a:r>
              <a:rPr lang="ru-RU" sz="2400" b="1" spc="1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spc="65" dirty="0">
                <a:solidFill>
                  <a:srgbClr val="006600"/>
                </a:solidFill>
                <a:latin typeface="Arial"/>
                <a:cs typeface="Arial"/>
              </a:rPr>
              <a:t>КООПЕРАЦИЯ</a:t>
            </a:r>
            <a:r>
              <a:rPr lang="ru-RU" sz="2400" b="1" spc="1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lang="ru-RU" sz="2400" b="1" spc="15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spc="50" dirty="0">
                <a:solidFill>
                  <a:srgbClr val="006600"/>
                </a:solidFill>
                <a:latin typeface="Arial"/>
                <a:cs typeface="Arial"/>
              </a:rPr>
              <a:t>ЭКСПОРТ»</a:t>
            </a:r>
            <a:endParaRPr sz="2400" spc="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1958" y="1654683"/>
            <a:ext cx="4477892" cy="290464"/>
          </a:xfrm>
          <a:prstGeom prst="rect">
            <a:avLst/>
          </a:prstGeom>
          <a:solidFill>
            <a:srgbClr val="00963D"/>
          </a:solidFill>
        </p:spPr>
        <p:txBody>
          <a:bodyPr vert="horz" wrap="square" lIns="0" tIns="74295" rIns="0" bIns="0" rtlCol="0">
            <a:spAutoFit/>
          </a:bodyPr>
          <a:lstStyle/>
          <a:p>
            <a:pPr marL="366395" algn="l">
              <a:lnSpc>
                <a:spcPct val="100000"/>
              </a:lnSpc>
              <a:spcBef>
                <a:spcPts val="58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РЕЗУЛЬТАТЫ</a:t>
            </a:r>
            <a:r>
              <a:rPr sz="14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ВЭД</a:t>
            </a:r>
            <a:r>
              <a:rPr lang="ru-RU" sz="1400" b="1" dirty="0">
                <a:solidFill>
                  <a:srgbClr val="FFFFFF"/>
                </a:solidFill>
                <a:latin typeface="Arial"/>
                <a:cs typeface="Arial"/>
              </a:rPr>
              <a:t>. 2025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2565" y="2422229"/>
            <a:ext cx="3580893" cy="2280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5875" marR="5080">
              <a:lnSpc>
                <a:spcPct val="77100"/>
              </a:lnSpc>
              <a:spcBef>
                <a:spcPts val="484"/>
              </a:spcBef>
            </a:pPr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12335" y="5633363"/>
            <a:ext cx="1953186" cy="53860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53035" indent="-140335">
              <a:lnSpc>
                <a:spcPts val="1700"/>
              </a:lnSpc>
              <a:spcBef>
                <a:spcPts val="600"/>
              </a:spcBef>
              <a:buChar char="•"/>
              <a:tabLst>
                <a:tab pos="153035" algn="l"/>
              </a:tabLst>
            </a:pPr>
            <a:r>
              <a:rPr lang="ru-RU" sz="1300" spc="45" dirty="0">
                <a:latin typeface="Arial" panose="020B0604020202020204" pitchFamily="34" charset="0"/>
                <a:cs typeface="Arial" panose="020B0604020202020204" pitchFamily="34" charset="0"/>
              </a:rPr>
              <a:t>Китай 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34,3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sz="13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marR="5080" indent="-140335">
              <a:lnSpc>
                <a:spcPts val="1700"/>
              </a:lnSpc>
              <a:spcBef>
                <a:spcPts val="600"/>
              </a:spcBef>
              <a:buChar char="•"/>
              <a:tabLst>
                <a:tab pos="152400" algn="l"/>
              </a:tabLst>
            </a:pPr>
            <a:r>
              <a:rPr lang="ru-RU" sz="1300" spc="55" dirty="0">
                <a:latin typeface="Arial" panose="020B0604020202020204" pitchFamily="34" charset="0"/>
                <a:cs typeface="Arial" panose="020B0604020202020204" pitchFamily="34" charset="0"/>
              </a:rPr>
              <a:t>Узбекистан 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(20,1%)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59444" y="5633363"/>
            <a:ext cx="2173470" cy="53860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52400" marR="321310" indent="-140335">
              <a:lnSpc>
                <a:spcPts val="1700"/>
              </a:lnSpc>
              <a:spcBef>
                <a:spcPts val="600"/>
              </a:spcBef>
              <a:buChar char="•"/>
              <a:tabLst>
                <a:tab pos="152400" algn="l"/>
              </a:tabLst>
            </a:pPr>
            <a:r>
              <a:rPr lang="ru-RU" sz="1300" spc="-20" dirty="0">
                <a:latin typeface="Arial" panose="020B0604020202020204" pitchFamily="34" charset="0"/>
                <a:cs typeface="Arial" panose="020B0604020202020204" pitchFamily="34" charset="0"/>
              </a:rPr>
              <a:t>Казахстан </a:t>
            </a:r>
            <a:r>
              <a:rPr sz="1200" spc="-6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spc="-60" dirty="0">
                <a:latin typeface="Arial" panose="020B0604020202020204" pitchFamily="34" charset="0"/>
                <a:cs typeface="Arial" panose="020B0604020202020204" pitchFamily="34" charset="0"/>
              </a:rPr>
              <a:t>16,5</a:t>
            </a:r>
            <a:r>
              <a:rPr sz="1200" spc="-60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8115" indent="-138430">
              <a:lnSpc>
                <a:spcPts val="1700"/>
              </a:lnSpc>
              <a:spcBef>
                <a:spcPts val="600"/>
              </a:spcBef>
              <a:buChar char="•"/>
              <a:tabLst>
                <a:tab pos="158115" algn="l"/>
              </a:tabLst>
            </a:pPr>
            <a:r>
              <a:rPr lang="ru-RU" sz="1300" spc="50" dirty="0">
                <a:latin typeface="Arial" panose="020B0604020202020204" pitchFamily="34" charset="0"/>
                <a:cs typeface="Arial" panose="020B0604020202020204" pitchFamily="34" charset="0"/>
              </a:rPr>
              <a:t>Киргизия </a:t>
            </a:r>
            <a:r>
              <a:rPr lang="ru-RU" sz="1200" spc="-10" dirty="0">
                <a:latin typeface="Arial" panose="020B0604020202020204" pitchFamily="34" charset="0"/>
                <a:cs typeface="Arial" panose="020B0604020202020204" pitchFamily="34" charset="0"/>
              </a:rPr>
              <a:t>(7</a:t>
            </a:r>
            <a:r>
              <a:rPr sz="1200" spc="-10" dirty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9921" y="4272218"/>
            <a:ext cx="4782886" cy="9618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490"/>
              </a:lnSpc>
              <a:spcBef>
                <a:spcPts val="105"/>
              </a:spcBef>
            </a:pPr>
            <a:r>
              <a:rPr lang="ru-RU" sz="1400" b="1" spc="-1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</a:t>
            </a:r>
            <a:r>
              <a:rPr sz="1400" b="1" spc="-10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кспорт</a:t>
            </a:r>
            <a:r>
              <a:rPr lang="ru-RU" sz="1400" b="1" spc="-1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 </a:t>
            </a:r>
            <a:r>
              <a:rPr sz="14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вырос</a:t>
            </a:r>
            <a:r>
              <a:rPr sz="1400" b="1" spc="-3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b="1" spc="-3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r>
              <a:rPr sz="1400" b="1" spc="-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spc="-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29,8</a:t>
            </a:r>
            <a:r>
              <a:rPr sz="1400" b="1" spc="-2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590"/>
              </a:lnSpc>
              <a:spcBef>
                <a:spcPts val="635"/>
              </a:spcBef>
            </a:pPr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 err="1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несырьевой неэнергетический - 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↑ 35% </a:t>
            </a:r>
          </a:p>
          <a:p>
            <a:pPr marL="12700"/>
            <a:endParaRPr lang="ru-RU" sz="12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ts val="1590"/>
              </a:lnSpc>
              <a:spcBef>
                <a:spcPts val="635"/>
              </a:spcBef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8377" y="5536840"/>
            <a:ext cx="4782886" cy="22807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ct val="77100"/>
              </a:lnSpc>
              <a:spcBef>
                <a:spcPts val="484"/>
              </a:spcBef>
            </a:pPr>
            <a:r>
              <a:rPr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</a:t>
            </a:r>
            <a:r>
              <a:rPr sz="1400" b="1" spc="-5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Томской</a:t>
            </a:r>
            <a:r>
              <a:rPr sz="1400" b="1" spc="-6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1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 </a:t>
            </a:r>
            <a:r>
              <a:rPr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увеличился</a:t>
            </a:r>
            <a:r>
              <a:rPr sz="1400" b="1" spc="-2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b="1" spc="-3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r>
              <a:rPr sz="1400" b="1" spc="-4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spc="-4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1400" b="1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400" b="1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1400" b="1" spc="-2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04621" y="2650304"/>
            <a:ext cx="267335" cy="320675"/>
          </a:xfrm>
          <a:custGeom>
            <a:avLst/>
            <a:gdLst/>
            <a:ahLst/>
            <a:cxnLst/>
            <a:rect l="l" t="t" r="r" b="b"/>
            <a:pathLst>
              <a:path w="267334" h="320675">
                <a:moveTo>
                  <a:pt x="0" y="0"/>
                </a:moveTo>
                <a:lnTo>
                  <a:pt x="0" y="320548"/>
                </a:lnTo>
                <a:lnTo>
                  <a:pt x="267195" y="160274"/>
                </a:lnTo>
                <a:lnTo>
                  <a:pt x="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4623" y="4371168"/>
            <a:ext cx="267335" cy="320675"/>
          </a:xfrm>
          <a:custGeom>
            <a:avLst/>
            <a:gdLst/>
            <a:ahLst/>
            <a:cxnLst/>
            <a:rect l="l" t="t" r="r" b="b"/>
            <a:pathLst>
              <a:path w="267334" h="320675">
                <a:moveTo>
                  <a:pt x="0" y="0"/>
                </a:moveTo>
                <a:lnTo>
                  <a:pt x="0" y="320675"/>
                </a:lnTo>
                <a:lnTo>
                  <a:pt x="267195" y="160400"/>
                </a:lnTo>
                <a:lnTo>
                  <a:pt x="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448" y="249456"/>
            <a:ext cx="1219201" cy="11247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9" t="13850" r="6790" b="11073"/>
          <a:stretch/>
        </p:blipFill>
        <p:spPr>
          <a:xfrm>
            <a:off x="5057553" y="1774006"/>
            <a:ext cx="6525671" cy="30561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6FEAFD-4E66-BA6C-E30E-1E0618B69C70}"/>
              </a:ext>
            </a:extLst>
          </p:cNvPr>
          <p:cNvSpPr txBox="1"/>
          <p:nvPr/>
        </p:nvSpPr>
        <p:spPr>
          <a:xfrm>
            <a:off x="846656" y="2380986"/>
            <a:ext cx="38820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00"/>
                </a:solidFill>
              </a:rPr>
              <a:t>Прирост объема ННЭ товаров к показателю 2023 года</a:t>
            </a:r>
          </a:p>
          <a:p>
            <a:r>
              <a:rPr lang="ru-RU" sz="1600" b="1" dirty="0">
                <a:solidFill>
                  <a:srgbClr val="006600"/>
                </a:solidFill>
              </a:rPr>
              <a:t>План: </a:t>
            </a:r>
            <a:r>
              <a:rPr lang="ru-RU" sz="1600" b="1" dirty="0">
                <a:solidFill>
                  <a:srgbClr val="FF0000"/>
                </a:solidFill>
              </a:rPr>
              <a:t>7,8%  </a:t>
            </a:r>
          </a:p>
          <a:p>
            <a:r>
              <a:rPr lang="ru-RU" sz="1600" b="1" dirty="0">
                <a:solidFill>
                  <a:srgbClr val="006600"/>
                </a:solidFill>
              </a:rPr>
              <a:t>Факт (без учёта ТЭК): </a:t>
            </a:r>
            <a:r>
              <a:rPr lang="ru-RU" sz="1600" b="1" dirty="0">
                <a:solidFill>
                  <a:srgbClr val="FF0000"/>
                </a:solidFill>
              </a:rPr>
              <a:t>32,6%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B04BF4-209A-DE5A-26E8-608A997BF738}"/>
              </a:ext>
            </a:extLst>
          </p:cNvPr>
          <p:cNvSpPr txBox="1"/>
          <p:nvPr/>
        </p:nvSpPr>
        <p:spPr>
          <a:xfrm>
            <a:off x="6064250" y="5167508"/>
            <a:ext cx="5181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/>
            <a:r>
              <a:rPr lang="ru-RU" sz="1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</a:t>
            </a:r>
            <a:r>
              <a:rPr lang="ru-RU" sz="1800" b="1" spc="1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партнеры </a:t>
            </a:r>
            <a:r>
              <a:rPr lang="ru-RU" sz="1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800" b="1" spc="-3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ru-RU" sz="1800" b="1" spc="-2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</a:t>
            </a:r>
            <a:r>
              <a:rPr lang="ru-RU" sz="1800" b="1" spc="-3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800" b="1" spc="-2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экспорте:</a:t>
            </a:r>
            <a:endParaRPr lang="ru-RU" sz="18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85F112D2-97FB-C1D8-D3C7-49983A5F85F1}"/>
              </a:ext>
            </a:extLst>
          </p:cNvPr>
          <p:cNvSpPr/>
          <p:nvPr/>
        </p:nvSpPr>
        <p:spPr>
          <a:xfrm>
            <a:off x="404621" y="5473025"/>
            <a:ext cx="267335" cy="320675"/>
          </a:xfrm>
          <a:custGeom>
            <a:avLst/>
            <a:gdLst/>
            <a:ahLst/>
            <a:cxnLst/>
            <a:rect l="l" t="t" r="r" b="b"/>
            <a:pathLst>
              <a:path w="267334" h="320675">
                <a:moveTo>
                  <a:pt x="0" y="0"/>
                </a:moveTo>
                <a:lnTo>
                  <a:pt x="0" y="320675"/>
                </a:lnTo>
                <a:lnTo>
                  <a:pt x="267195" y="160400"/>
                </a:lnTo>
                <a:lnTo>
                  <a:pt x="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EBC94A5-415A-52DE-8A96-42A598D3F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308" y="5633362"/>
            <a:ext cx="267335" cy="26733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9A6C9BE-7B14-88FB-3275-580608DC2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6971" y="5633363"/>
            <a:ext cx="284850" cy="2848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78F1206-9BEF-6CDD-D410-4AC7B78548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6308" y="5953880"/>
            <a:ext cx="267335" cy="26733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1C8FE43-9040-A18E-C034-B58EDDEB4D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6971" y="5945334"/>
            <a:ext cx="323161" cy="32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26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392" y="500478"/>
            <a:ext cx="922065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НАЦИОНАЛЬН</a:t>
            </a:r>
            <a:r>
              <a:rPr lang="ru-RU" sz="2400" spc="60" dirty="0">
                <a:latin typeface="Arial" panose="020B0604020202020204" pitchFamily="34" charset="0"/>
                <a:cs typeface="Arial" panose="020B0604020202020204" pitchFamily="34" charset="0"/>
              </a:rPr>
              <a:t>ЫЙ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  <a:r>
              <a:rPr lang="ru-RU"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spc="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spc="60" dirty="0">
                <a:solidFill>
                  <a:srgbClr val="006600"/>
                </a:solidFill>
                <a:latin typeface="Arial"/>
                <a:cs typeface="Arial"/>
              </a:rPr>
              <a:t>«МЕЖДУНАРОДНАЯ</a:t>
            </a:r>
            <a:r>
              <a:rPr lang="ru-RU" sz="2400" b="1" spc="1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spc="65" dirty="0">
                <a:solidFill>
                  <a:srgbClr val="006600"/>
                </a:solidFill>
                <a:latin typeface="Arial"/>
                <a:cs typeface="Arial"/>
              </a:rPr>
              <a:t>КООПЕРАЦИЯ</a:t>
            </a:r>
            <a:r>
              <a:rPr lang="ru-RU" sz="2400" b="1" spc="1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lang="ru-RU" sz="2400" b="1" spc="15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spc="50" dirty="0">
                <a:solidFill>
                  <a:srgbClr val="006600"/>
                </a:solidFill>
                <a:latin typeface="Arial"/>
                <a:cs typeface="Arial"/>
              </a:rPr>
              <a:t>ЭКСПОРТ»</a:t>
            </a:r>
            <a:endParaRPr sz="2400" spc="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4104" y="1520442"/>
            <a:ext cx="4505746" cy="290464"/>
          </a:xfrm>
          <a:prstGeom prst="rect">
            <a:avLst/>
          </a:prstGeom>
          <a:solidFill>
            <a:srgbClr val="00963D"/>
          </a:solidFill>
        </p:spPr>
        <p:txBody>
          <a:bodyPr vert="horz" wrap="square" lIns="0" tIns="74295" rIns="0" bIns="0" rtlCol="0">
            <a:spAutoFit/>
          </a:bodyPr>
          <a:lstStyle/>
          <a:p>
            <a:pPr marL="366395">
              <a:lnSpc>
                <a:spcPct val="100000"/>
              </a:lnSpc>
              <a:spcBef>
                <a:spcPts val="58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РЕЗУЛЬТАТЫ</a:t>
            </a:r>
            <a:r>
              <a:rPr sz="14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ВЭД</a:t>
            </a:r>
            <a:r>
              <a:rPr sz="140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ru-RU" sz="1400" b="1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lang="ru-RU" sz="1400" b="1" spc="-25" dirty="0">
                <a:solidFill>
                  <a:srgbClr val="FFFFFF"/>
                </a:solidFill>
                <a:latin typeface="Arial"/>
                <a:cs typeface="Arial"/>
              </a:rPr>
              <a:t>ОД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15228" y="1654683"/>
            <a:ext cx="5754421" cy="1476686"/>
          </a:xfrm>
          <a:prstGeom prst="rect">
            <a:avLst/>
          </a:prstGeom>
          <a:solidFill>
            <a:srgbClr val="C5E0B4"/>
          </a:solidFill>
          <a:ln w="12700">
            <a:noFill/>
          </a:ln>
        </p:spPr>
        <p:txBody>
          <a:bodyPr vert="horz" wrap="square" lIns="0" tIns="9080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715"/>
              </a:spcBef>
            </a:pPr>
            <a:r>
              <a:rPr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1400" b="1" spc="-15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14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1400" b="1" spc="-4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spc="-2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организовано участие СМСП 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3510">
              <a:lnSpc>
                <a:spcPct val="100000"/>
              </a:lnSpc>
              <a:spcBef>
                <a:spcPts val="300"/>
              </a:spcBef>
              <a:tabLst>
                <a:tab pos="430530" algn="l"/>
              </a:tabLst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в </a:t>
            </a:r>
            <a:r>
              <a:rPr lang="ru-RU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sz="1050" spc="-2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международных выставках  (6 в рамках экспозиций «Сделано в России»</a:t>
            </a:r>
          </a:p>
          <a:p>
            <a:pPr marL="512550">
              <a:lnSpc>
                <a:spcPct val="100000"/>
              </a:lnSpc>
              <a:tabLst>
                <a:tab pos="430530" algn="l"/>
              </a:tabLs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в </a:t>
            </a:r>
            <a:r>
              <a:rPr lang="ru-RU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1050" spc="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бизнес-миссиях (4 – РЭЦ)</a:t>
            </a:r>
            <a:r>
              <a:rPr lang="ru-RU" sz="105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Казахстан, Узбекистан, Киргизия, Таджикистан, Индонезия, Вьетнам, Турция, Малайзия, </a:t>
            </a:r>
            <a:endParaRPr lang="ru-RU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2550">
              <a:lnSpc>
                <a:spcPct val="100000"/>
              </a:lnSpc>
              <a:tabLst>
                <a:tab pos="235585" algn="l"/>
              </a:tabLs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</a:t>
            </a:r>
            <a:r>
              <a:rPr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реверсн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ой </a:t>
            </a:r>
            <a:r>
              <a:rPr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бизнес-</a:t>
            </a:r>
            <a:r>
              <a:rPr sz="1050" spc="-1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мисси</a:t>
            </a:r>
            <a:r>
              <a:rPr lang="ru-RU" sz="105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байеров из Казахстана</a:t>
            </a:r>
          </a:p>
          <a:p>
            <a:pPr marL="512550">
              <a:lnSpc>
                <a:spcPct val="100000"/>
              </a:lnSpc>
              <a:tabLst>
                <a:tab pos="235585" algn="l"/>
              </a:tabLst>
            </a:pP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ru-RU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компаний 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размещены на международных маркетплейсах.</a:t>
            </a:r>
          </a:p>
          <a:p>
            <a:pPr marL="512550">
              <a:lnSpc>
                <a:spcPct val="100000"/>
              </a:lnSpc>
              <a:tabLst>
                <a:tab pos="235585" algn="l"/>
              </a:tabLst>
            </a:pPr>
            <a:r>
              <a:rPr lang="ru-RU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  284 экспорто-ориентированных 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СМСП получили услуги ЦПЭ</a:t>
            </a:r>
          </a:p>
          <a:p>
            <a:pPr marL="235585" indent="-92075">
              <a:lnSpc>
                <a:spcPct val="100000"/>
              </a:lnSpc>
              <a:buChar char="-"/>
              <a:tabLst>
                <a:tab pos="235585" algn="l"/>
              </a:tabLst>
            </a:pPr>
            <a:endParaRPr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5227" y="3284454"/>
            <a:ext cx="5754420" cy="3161122"/>
          </a:xfrm>
          <a:prstGeom prst="rect">
            <a:avLst/>
          </a:prstGeom>
          <a:ln w="12700">
            <a:solidFill>
              <a:srgbClr val="00963D"/>
            </a:solidFill>
          </a:ln>
        </p:spPr>
        <p:txBody>
          <a:bodyPr vert="horz" wrap="square" lIns="0" tIns="90170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710"/>
              </a:spcBef>
            </a:pP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 </a:t>
            </a:r>
            <a:r>
              <a:rPr lang="ru-RU" sz="1200" b="1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Некоторые </a:t>
            </a:r>
            <a:r>
              <a:rPr lang="ru-RU" sz="1200" b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услуги РЭЦ, полученные томскими компаниями </a:t>
            </a:r>
          </a:p>
          <a:p>
            <a:pPr marL="143510">
              <a:lnSpc>
                <a:spcPct val="100000"/>
              </a:lnSpc>
              <a:spcBef>
                <a:spcPts val="710"/>
              </a:spcBef>
            </a:pPr>
            <a:r>
              <a:rPr lang="ru-RU" sz="1100" b="1" u="sng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ru-RU" sz="1200" b="1" u="sng" dirty="0">
              <a:solidFill>
                <a:srgbClr val="2654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0530" indent="-287020">
              <a:lnSpc>
                <a:spcPct val="100000"/>
              </a:lnSpc>
              <a:spcBef>
                <a:spcPts val="935"/>
              </a:spcBef>
              <a:buFont typeface="Wingdings"/>
              <a:buChar char=""/>
              <a:tabLst>
                <a:tab pos="430530" algn="l"/>
              </a:tabLs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27 компаний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Томской области приняты в программу «Сделано в России» (8 – в 2024)</a:t>
            </a:r>
          </a:p>
          <a:p>
            <a:pPr marL="430530" indent="-287020">
              <a:lnSpc>
                <a:spcPct val="100000"/>
              </a:lnSpc>
              <a:spcBef>
                <a:spcPts val="935"/>
              </a:spcBef>
              <a:buFont typeface="Wingdings"/>
              <a:buChar char=""/>
              <a:tabLst>
                <a:tab pos="430530" algn="l"/>
              </a:tabLst>
            </a:pPr>
            <a:r>
              <a:rPr lang="ru-RU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МСП </a:t>
            </a:r>
            <a:r>
              <a:rPr lang="ru-RU" sz="10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получили услуги по поиску партнеров, защите интеллектуальной собственности, интернет-торговле, определению требований зарубежных рынков</a:t>
            </a:r>
          </a:p>
          <a:p>
            <a:pPr marL="430530" indent="-287020">
              <a:lnSpc>
                <a:spcPct val="100000"/>
              </a:lnSpc>
              <a:spcBef>
                <a:spcPts val="935"/>
              </a:spcBef>
              <a:buFont typeface="Wingdings"/>
              <a:buChar char=""/>
              <a:tabLst>
                <a:tab pos="430530" algn="l"/>
              </a:tabLst>
            </a:pPr>
            <a:r>
              <a:rPr lang="ru-RU" sz="10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Гарантии ЭКСАР, льготный кредит промпредприятиям «Деньги на экспорт» (8,5%, «</a:t>
            </a:r>
            <a:r>
              <a:rPr lang="ru-RU" sz="1000" spc="-1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Северсккабель</a:t>
            </a:r>
            <a:r>
              <a:rPr lang="ru-RU" sz="10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»), проведение платежей альтернативными способами (ЛОК)</a:t>
            </a:r>
          </a:p>
          <a:p>
            <a:pPr marL="143510">
              <a:lnSpc>
                <a:spcPct val="100000"/>
              </a:lnSpc>
              <a:spcBef>
                <a:spcPts val="935"/>
              </a:spcBef>
              <a:tabLst>
                <a:tab pos="430530" algn="l"/>
              </a:tabLst>
            </a:pPr>
            <a:r>
              <a:rPr lang="ru-RU" sz="1100" b="1" u="sng" spc="-10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  <a:p>
            <a:pPr marL="430530" indent="-287020">
              <a:lnSpc>
                <a:spcPct val="100000"/>
              </a:lnSpc>
              <a:spcBef>
                <a:spcPts val="935"/>
              </a:spcBef>
              <a:buFont typeface="Wingdings"/>
              <a:buChar char=""/>
              <a:tabLst>
                <a:tab pos="430530" algn="l"/>
              </a:tabLst>
            </a:pP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3 СМСП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Томской области приняты в программу «Сделано в России» </a:t>
            </a:r>
          </a:p>
          <a:p>
            <a:pPr marL="430530" indent="-287020">
              <a:lnSpc>
                <a:spcPct val="100000"/>
              </a:lnSpc>
              <a:spcBef>
                <a:spcPts val="935"/>
              </a:spcBef>
              <a:buFont typeface="Wingdings"/>
              <a:buChar char=""/>
              <a:tabLst>
                <a:tab pos="430530" algn="l"/>
              </a:tabLst>
            </a:pPr>
            <a:r>
              <a:rPr lang="ru-RU" sz="1000" b="1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СМСП зарегистрированы на бизнес-миссии и выставки РЭЦ </a:t>
            </a:r>
            <a:r>
              <a:rPr lang="ru-RU" sz="10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ОАЭ, КНР, Индию,   Саудовскую Аравию, Армению</a:t>
            </a:r>
          </a:p>
          <a:p>
            <a:pPr marL="430530" indent="-287020">
              <a:lnSpc>
                <a:spcPct val="100000"/>
              </a:lnSpc>
              <a:spcBef>
                <a:spcPts val="935"/>
              </a:spcBef>
              <a:buFont typeface="Wingdings"/>
              <a:buChar char=""/>
              <a:tabLst>
                <a:tab pos="430530" algn="l"/>
              </a:tabLst>
            </a:pPr>
            <a:r>
              <a:rPr lang="ru-RU" sz="1000" b="1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заявки </a:t>
            </a:r>
            <a:r>
              <a:rPr lang="ru-RU" sz="10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льготный кредит промышленным предприятиям «Деньги на экспорт»,       </a:t>
            </a:r>
            <a:r>
              <a:rPr lang="ru-RU" sz="1000" b="1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–</a:t>
            </a:r>
            <a:r>
              <a:rPr lang="ru-RU" sz="1000" spc="-1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страхование отсрочки платежа</a:t>
            </a:r>
            <a:endParaRPr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448" y="249456"/>
            <a:ext cx="1219201" cy="11247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528666E-05A3-48B6-EA95-6F6555D7F950}"/>
              </a:ext>
            </a:extLst>
          </p:cNvPr>
          <p:cNvSpPr txBox="1"/>
          <p:nvPr/>
        </p:nvSpPr>
        <p:spPr>
          <a:xfrm flipH="1">
            <a:off x="349252" y="4201232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194B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содействии ЦПЭ 25 компаний заключили 32 экспортных контракта (всего в рамках НП –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278 контрактов</a:t>
            </a:r>
            <a:r>
              <a:rPr lang="ru-RU" sz="1200" b="1" dirty="0">
                <a:solidFill>
                  <a:srgbClr val="194B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</a:p>
          <a:p>
            <a:pPr algn="ctr"/>
            <a:r>
              <a:rPr lang="ru-RU" sz="1200" b="1" dirty="0">
                <a:solidFill>
                  <a:srgbClr val="194B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них 8 компаний вышли на экспорт в 2025 г. впервые </a:t>
            </a:r>
          </a:p>
          <a:p>
            <a:pPr algn="ctr"/>
            <a:endParaRPr lang="ru-RU" sz="1200" b="1" dirty="0">
              <a:solidFill>
                <a:srgbClr val="194B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:\РЕГИОНЫ И СТРАНЫ СНГ\Проектная деятельность\НАЦ ПРОЕКТЫ 2025-2030\ptichka-300x2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311" y="347393"/>
            <a:ext cx="1278142" cy="102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ject 12"/>
          <p:cNvSpPr/>
          <p:nvPr/>
        </p:nvSpPr>
        <p:spPr>
          <a:xfrm>
            <a:off x="172509" y="4308475"/>
            <a:ext cx="267335" cy="320675"/>
          </a:xfrm>
          <a:custGeom>
            <a:avLst/>
            <a:gdLst/>
            <a:ahLst/>
            <a:cxnLst/>
            <a:rect l="l" t="t" r="r" b="b"/>
            <a:pathLst>
              <a:path w="267334" h="320675">
                <a:moveTo>
                  <a:pt x="0" y="0"/>
                </a:moveTo>
                <a:lnTo>
                  <a:pt x="0" y="320636"/>
                </a:lnTo>
                <a:lnTo>
                  <a:pt x="267195" y="160312"/>
                </a:lnTo>
                <a:lnTo>
                  <a:pt x="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3" name="Picture 5" descr="C:\Users\yadykin\Downloads\Внешняя торговля - visual selection (22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0" t="14852" r="9784" b="22451"/>
          <a:stretch/>
        </p:blipFill>
        <p:spPr bwMode="auto">
          <a:xfrm>
            <a:off x="3016250" y="1905678"/>
            <a:ext cx="1375743" cy="159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2" r="52531" b="20308"/>
          <a:stretch/>
        </p:blipFill>
        <p:spPr>
          <a:xfrm>
            <a:off x="1101765" y="1811653"/>
            <a:ext cx="1600751" cy="18002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AC0D7D-1132-CE5D-D9AA-C87F86EF5A66}"/>
              </a:ext>
            </a:extLst>
          </p:cNvPr>
          <p:cNvSpPr txBox="1"/>
          <p:nvPr/>
        </p:nvSpPr>
        <p:spPr>
          <a:xfrm>
            <a:off x="2879933" y="2919964"/>
            <a:ext cx="5759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FE581-BB02-69B9-8A5E-50783AB498FB}"/>
              </a:ext>
            </a:extLst>
          </p:cNvPr>
          <p:cNvSpPr txBox="1"/>
          <p:nvPr/>
        </p:nvSpPr>
        <p:spPr>
          <a:xfrm flipH="1">
            <a:off x="564010" y="5001892"/>
            <a:ext cx="4801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1" i="1" dirty="0">
                <a:solidFill>
                  <a:srgbClr val="194B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194B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поддержанного ЦПЭ экспорта в рамках НП </a:t>
            </a:r>
          </a:p>
          <a:p>
            <a:pPr algn="l"/>
            <a:r>
              <a:rPr lang="ru-RU" sz="1200" b="1" dirty="0">
                <a:solidFill>
                  <a:srgbClr val="194B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более </a:t>
            </a:r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2,5 млрд. рублей</a:t>
            </a:r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id="{00A3E5DA-7C05-54D2-4A99-9AFE85F3208C}"/>
              </a:ext>
            </a:extLst>
          </p:cNvPr>
          <p:cNvSpPr/>
          <p:nvPr/>
        </p:nvSpPr>
        <p:spPr>
          <a:xfrm>
            <a:off x="189296" y="5101681"/>
            <a:ext cx="267335" cy="320675"/>
          </a:xfrm>
          <a:custGeom>
            <a:avLst/>
            <a:gdLst/>
            <a:ahLst/>
            <a:cxnLst/>
            <a:rect l="l" t="t" r="r" b="b"/>
            <a:pathLst>
              <a:path w="267334" h="320675">
                <a:moveTo>
                  <a:pt x="0" y="0"/>
                </a:moveTo>
                <a:lnTo>
                  <a:pt x="0" y="320636"/>
                </a:lnTo>
                <a:lnTo>
                  <a:pt x="267195" y="160312"/>
                </a:lnTo>
                <a:lnTo>
                  <a:pt x="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706B34-AEAD-583E-E90E-B43794D0A938}"/>
              </a:ext>
            </a:extLst>
          </p:cNvPr>
          <p:cNvSpPr txBox="1"/>
          <p:nvPr/>
        </p:nvSpPr>
        <p:spPr>
          <a:xfrm>
            <a:off x="543622" y="5728672"/>
            <a:ext cx="4945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265439"/>
                </a:solidFill>
              </a:rPr>
              <a:t>В Томской области число экспортеров – СМСП с начала реализации национальных проектов </a:t>
            </a:r>
            <a:r>
              <a:rPr lang="ru-RU" sz="1200" b="1" dirty="0">
                <a:solidFill>
                  <a:srgbClr val="FF0000"/>
                </a:solidFill>
              </a:rPr>
              <a:t>выросло в 1,4 раза</a:t>
            </a:r>
          </a:p>
        </p:txBody>
      </p:sp>
      <p:sp>
        <p:nvSpPr>
          <p:cNvPr id="21" name="object 12">
            <a:extLst>
              <a:ext uri="{FF2B5EF4-FFF2-40B4-BE49-F238E27FC236}">
                <a16:creationId xmlns:a16="http://schemas.microsoft.com/office/drawing/2014/main" id="{8E81650A-1780-E5A8-AB41-A4F4E6EBB14A}"/>
              </a:ext>
            </a:extLst>
          </p:cNvPr>
          <p:cNvSpPr/>
          <p:nvPr/>
        </p:nvSpPr>
        <p:spPr>
          <a:xfrm>
            <a:off x="215584" y="5810330"/>
            <a:ext cx="267335" cy="320675"/>
          </a:xfrm>
          <a:custGeom>
            <a:avLst/>
            <a:gdLst/>
            <a:ahLst/>
            <a:cxnLst/>
            <a:rect l="l" t="t" r="r" b="b"/>
            <a:pathLst>
              <a:path w="267334" h="320675">
                <a:moveTo>
                  <a:pt x="0" y="0"/>
                </a:moveTo>
                <a:lnTo>
                  <a:pt x="0" y="320636"/>
                </a:lnTo>
                <a:lnTo>
                  <a:pt x="267195" y="160312"/>
                </a:lnTo>
                <a:lnTo>
                  <a:pt x="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0796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731" y="204476"/>
            <a:ext cx="10685780" cy="646203"/>
          </a:xfrm>
          <a:prstGeom prst="rect">
            <a:avLst/>
          </a:prstGeom>
        </p:spPr>
        <p:txBody>
          <a:bodyPr vert="horz" wrap="square" lIns="0" tIns="243713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pc="60" dirty="0">
                <a:latin typeface="Arial" panose="020B0604020202020204" pitchFamily="34" charset="0"/>
                <a:cs typeface="Arial" panose="020B0604020202020204" pitchFamily="34" charset="0"/>
              </a:rPr>
              <a:t>МЕЖДУНАРОДНОЕ</a:t>
            </a:r>
            <a:r>
              <a:rPr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СОТРУДНИЧЕСТВО</a:t>
            </a:r>
            <a:r>
              <a:rPr lang="ru-RU" spc="-10" dirty="0">
                <a:latin typeface="Arial" panose="020B0604020202020204" pitchFamily="34" charset="0"/>
                <a:cs typeface="Arial" panose="020B0604020202020204" pitchFamily="34" charset="0"/>
              </a:rPr>
              <a:t> СМСП</a:t>
            </a:r>
            <a:endParaRPr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740" y="1073581"/>
            <a:ext cx="4311015" cy="315471"/>
          </a:xfrm>
          <a:prstGeom prst="rect">
            <a:avLst/>
          </a:prstGeom>
          <a:solidFill>
            <a:srgbClr val="00963D"/>
          </a:solidFill>
        </p:spPr>
        <p:txBody>
          <a:bodyPr vert="horz" wrap="square" lIns="0" tIns="68580" rIns="0" bIns="0" rtlCol="0">
            <a:spAutoFit/>
          </a:bodyPr>
          <a:lstStyle/>
          <a:p>
            <a:pPr marL="204470">
              <a:lnSpc>
                <a:spcPct val="100000"/>
              </a:lnSpc>
              <a:spcBef>
                <a:spcPts val="540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ОСНОВНЫЕ</a:t>
            </a:r>
            <a:r>
              <a:rPr sz="1600" b="1" spc="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600" b="1" spc="-10" dirty="0">
                <a:solidFill>
                  <a:srgbClr val="FFFFFF"/>
                </a:solidFill>
                <a:latin typeface="Arial"/>
                <a:cs typeface="Arial"/>
              </a:rPr>
              <a:t>ЗАПРОСЫ БИЗНЕСА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82826" y="2886242"/>
            <a:ext cx="8496818" cy="22108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sz="2000" b="1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еждународны</a:t>
            </a:r>
            <a:r>
              <a:rPr lang="ru-RU" sz="2000" b="1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sz="2000" b="1" spc="-30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0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</a:t>
            </a:r>
            <a:r>
              <a:rPr lang="ru-RU" sz="2000" b="1" spc="-10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Россия, Казахстан</a:t>
            </a:r>
            <a:r>
              <a:rPr lang="ru-RU" sz="1400" spc="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spc="-10" dirty="0">
                <a:latin typeface="Arial" panose="020B0604020202020204" pitchFamily="34" charset="0"/>
                <a:cs typeface="Arial" panose="020B0604020202020204" pitchFamily="34" charset="0"/>
              </a:rPr>
              <a:t>Узбекистан,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ОАЭ, КНР, Беларусь</a:t>
            </a:r>
            <a:endParaRPr lang="ru-RU" sz="14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buFont typeface="Arial" panose="020B0604020202020204" pitchFamily="34" charset="0"/>
              <a:buChar char="•"/>
            </a:pPr>
            <a:endParaRPr lang="ru-RU" sz="14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buFont typeface="Arial" panose="020B0604020202020204" pitchFamily="34" charset="0"/>
              <a:buChar char="•"/>
              <a:tabLst>
                <a:tab pos="184150" algn="l"/>
              </a:tabLst>
            </a:pPr>
            <a:r>
              <a:rPr lang="ru-RU" sz="2000" b="1" spc="-10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Деловые миссии</a:t>
            </a:r>
            <a:r>
              <a:rPr lang="en-US" sz="2000" b="1" spc="-10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Казахстан, Узбекистан, Киргизия, Индия, Индонезия, </a:t>
            </a:r>
          </a:p>
          <a:p>
            <a:pPr marL="298450" indent="-285750">
              <a:buFont typeface="Arial" panose="020B0604020202020204" pitchFamily="34" charset="0"/>
              <a:buChar char="•"/>
              <a:tabLst>
                <a:tab pos="184150" algn="l"/>
              </a:tabLst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buFont typeface="Arial" panose="020B0604020202020204" pitchFamily="34" charset="0"/>
              <a:buChar char="•"/>
              <a:tabLst>
                <a:tab pos="184150" algn="l"/>
              </a:tabLst>
            </a:pPr>
            <a:r>
              <a:rPr lang="ru-RU" sz="2000" b="1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Реверсные бизнес-миссии</a:t>
            </a:r>
            <a:r>
              <a:rPr lang="en-US" sz="2000" b="1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Казахстан, Узбекистан, Монголия, Вьетнам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buFont typeface="Arial" panose="020B0604020202020204" pitchFamily="34" charset="0"/>
              <a:buChar char="•"/>
              <a:tabLst>
                <a:tab pos="184150" algn="l"/>
              </a:tabLst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buFont typeface="Arial" panose="020B0604020202020204" pitchFamily="34" charset="0"/>
              <a:buChar char="•"/>
              <a:tabLst>
                <a:tab pos="184150" algn="l"/>
              </a:tabLst>
            </a:pPr>
            <a:r>
              <a:rPr lang="ru-RU" sz="2000" b="1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на ЭТП</a:t>
            </a:r>
            <a:r>
              <a:rPr lang="en-US" sz="2000" b="1" dirty="0">
                <a:solidFill>
                  <a:srgbClr val="2654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ALIBABA, SUPL.biz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8450" indent="-285750">
              <a:spcBef>
                <a:spcPts val="100"/>
              </a:spcBef>
              <a:buFont typeface="Arial" panose="020B0604020202020204" pitchFamily="34" charset="0"/>
              <a:buChar char="•"/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575" y="3792181"/>
            <a:ext cx="2096251" cy="407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150" algn="l"/>
              </a:tabLst>
            </a:pP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785" marR="5080">
              <a:lnSpc>
                <a:spcPct val="100000"/>
              </a:lnSpc>
              <a:spcBef>
                <a:spcPts val="245"/>
              </a:spcBef>
            </a:pPr>
            <a:endParaRPr lang="ru-RU" sz="1200" spc="-1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CFAA65A-D36F-D897-4F8B-F46B00969F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0"/>
          <a:stretch>
            <a:fillRect/>
          </a:stretch>
        </p:blipFill>
        <p:spPr bwMode="auto">
          <a:xfrm>
            <a:off x="724968" y="3125882"/>
            <a:ext cx="1476991" cy="183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6A66FD5D-C691-96A0-FECB-AA2E71504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2022475"/>
            <a:ext cx="1476991" cy="105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261772-E85B-E8AC-E517-81B7D93A1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968" y="5037686"/>
            <a:ext cx="1476991" cy="8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79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42B95-3AC9-3C4E-BBBE-575B6ED7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C319B96-9EE2-D989-B6D5-71375A80D7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392" y="500478"/>
            <a:ext cx="9220658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60" dirty="0">
                <a:latin typeface="Arial" panose="020B0604020202020204" pitchFamily="34" charset="0"/>
                <a:cs typeface="Arial" panose="020B0604020202020204" pitchFamily="34" charset="0"/>
              </a:rPr>
              <a:t>НАЦИОНАЛЬН</a:t>
            </a:r>
            <a:r>
              <a:rPr lang="ru-RU" sz="2400" spc="60" dirty="0">
                <a:latin typeface="Arial" panose="020B0604020202020204" pitchFamily="34" charset="0"/>
                <a:cs typeface="Arial" panose="020B0604020202020204" pitchFamily="34" charset="0"/>
              </a:rPr>
              <a:t>ЫЙ</a:t>
            </a:r>
            <a:r>
              <a:rPr sz="2400" spc="1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spc="50" dirty="0"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  <a:r>
              <a:rPr lang="ru-RU" sz="24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spc="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spc="60" dirty="0">
                <a:solidFill>
                  <a:srgbClr val="006600"/>
                </a:solidFill>
                <a:latin typeface="Arial"/>
                <a:cs typeface="Arial"/>
              </a:rPr>
              <a:t>«МЕЖДУНАРОДНАЯ</a:t>
            </a:r>
            <a:r>
              <a:rPr lang="ru-RU" sz="2400" b="1" spc="16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spc="65" dirty="0">
                <a:solidFill>
                  <a:srgbClr val="006600"/>
                </a:solidFill>
                <a:latin typeface="Arial"/>
                <a:cs typeface="Arial"/>
              </a:rPr>
              <a:t>КООПЕРАЦИЯ</a:t>
            </a:r>
            <a:r>
              <a:rPr lang="ru-RU" sz="2400" b="1" spc="12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dirty="0">
                <a:solidFill>
                  <a:srgbClr val="006600"/>
                </a:solidFill>
                <a:latin typeface="Arial"/>
                <a:cs typeface="Arial"/>
              </a:rPr>
              <a:t>И</a:t>
            </a:r>
            <a:r>
              <a:rPr lang="ru-RU" sz="2400" b="1" spc="15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ru-RU" sz="2400" b="1" spc="50" dirty="0">
                <a:solidFill>
                  <a:srgbClr val="006600"/>
                </a:solidFill>
                <a:latin typeface="Arial"/>
                <a:cs typeface="Arial"/>
              </a:rPr>
              <a:t>ЭКСПОРТ»</a:t>
            </a:r>
            <a:endParaRPr sz="2400" spc="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FAF1B3B-725D-BB5A-758F-D04DEC3F5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448" y="249456"/>
            <a:ext cx="1219201" cy="11247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B32953-38BC-38D0-06EA-9FCCFC003DE3}"/>
              </a:ext>
            </a:extLst>
          </p:cNvPr>
          <p:cNvSpPr txBox="1"/>
          <p:nvPr/>
        </p:nvSpPr>
        <p:spPr>
          <a:xfrm>
            <a:off x="577392" y="1717675"/>
            <a:ext cx="103631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внесении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статьи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Федерального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закона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развитии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малого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среднего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предпринимательства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Российской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(</a:t>
            </a:r>
            <a:r>
              <a:rPr lang="ru-RU" sz="1200" b="0" i="1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Вступает в силу с 1 апреля 2026 года).</a:t>
            </a:r>
          </a:p>
          <a:p>
            <a:endParaRPr lang="ru-RU" sz="1200" b="0" i="1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/>
              <a:t>Изменен порядок работы региональных центров поддержки экспорта для малого и среднего бизнеса</a:t>
            </a:r>
          </a:p>
          <a:p>
            <a:endParaRPr lang="ru-RU" sz="1600" dirty="0"/>
          </a:p>
          <a:p>
            <a:r>
              <a:rPr lang="ru-RU" sz="1600" dirty="0"/>
              <a:t>Закон переводит установление требований в сферу полномочий федерального органа, отвечающего за нормативное регулирование внешней торговли- Минпромторг России. МПР РФ определит стандарты работы центров, состав услуг, отчетность и подходы к оценке результатов.</a:t>
            </a:r>
          </a:p>
          <a:p>
            <a:endParaRPr lang="ru-RU" sz="1600" dirty="0"/>
          </a:p>
          <a:p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Уполномоченная организация – 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АО Российский экспортный центр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мониторинг соблюдения требований центрами и анализ результатов их работы, подготовка методических материалов по экспортной деятельности для МСП)</a:t>
            </a:r>
          </a:p>
          <a:p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85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6995</TotalTime>
  <Words>531</Words>
  <Application>Microsoft Office PowerPoint</Application>
  <PresentationFormat>Произвольный</PresentationFormat>
  <Paragraphs>56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</vt:lpstr>
      <vt:lpstr>Office Theme</vt:lpstr>
      <vt:lpstr> НАЦИОНАЛЬНЫЙ ПРОЕКТ «МЕЖДУНАРОДНАЯ КООПЕРАЦИЯ И ЭКСПОРТ»</vt:lpstr>
      <vt:lpstr> НАЦИОНАЛЬНЫЙ ПРОЕКТ  «МЕЖДУНАРОДНАЯ КООПЕРАЦИЯ И ЭКСПОРТ»</vt:lpstr>
      <vt:lpstr>МЕЖДУНАРОДНОЕ СОТРУДНИЧЕСТВО СМСП</vt:lpstr>
      <vt:lpstr> НАЦИОНАЛЬНЫЙ ПРОЕКТ  «МЕЖДУНАРОДНАЯ КООПЕРАЦИЯ И ЭКСПОРТ»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</dc:title>
  <dc:creator>Владислава Александровна Андреева</dc:creator>
  <cp:lastModifiedBy>Развития Бизнеса Фонд</cp:lastModifiedBy>
  <cp:revision>378</cp:revision>
  <cp:lastPrinted>2026-02-19T07:34:27Z</cp:lastPrinted>
  <dcterms:created xsi:type="dcterms:W3CDTF">2024-02-05T05:10:43Z</dcterms:created>
  <dcterms:modified xsi:type="dcterms:W3CDTF">2026-03-02T03:10:08Z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2024-02-04T00:00:00Z</vt:filetime>
  </property>
  <property fmtid="{D5CDD505-2E9C-101B-9397-08002B2CF9AE}" pid="3" name="Creator">
    <vt:lpwstr>Adobe Illustrator 27.9 (Windows)</vt:lpwstr>
  </property>
  <property fmtid="{D5CDD505-2E9C-101B-9397-08002B2CF9AE}" pid="4" name="LastSaved">
    <vt:filetime>2024-02-05T00:00:00Z</vt:filetime>
  </property>
  <property fmtid="{D5CDD505-2E9C-101B-9397-08002B2CF9AE}" pid="5" name="Producer">
    <vt:lpwstr>Adobe PDF library 17.00</vt:lpwstr>
  </property>
</Properties>
</file>