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142534302" r:id="rId2"/>
  </p:sldIdLst>
  <p:sldSz cx="12192000" cy="6858000"/>
  <p:notesSz cx="12192000" cy="6858000"/>
  <p:defaultTextStyle>
    <a:defPPr>
      <a:defRPr lang="ru-RU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orient="horz" pos="391">
          <p15:clr>
            <a:srgbClr val="A4A3A4"/>
          </p15:clr>
        </p15:guide>
        <p15:guide id="4" orient="horz" pos="3929">
          <p15:clr>
            <a:srgbClr val="A4A3A4"/>
          </p15:clr>
        </p15:guide>
        <p15:guide id="5" pos="415">
          <p15:clr>
            <a:srgbClr val="A4A3A4"/>
          </p15:clr>
        </p15:guide>
        <p15:guide id="6" pos="7265">
          <p15:clr>
            <a:srgbClr val="A4A3A4"/>
          </p15:clr>
        </p15:guide>
        <p15:guide id="7" orient="horz" pos="935">
          <p15:clr>
            <a:srgbClr val="A4A3A4"/>
          </p15:clr>
        </p15:guide>
        <p15:guide id="8" pos="529">
          <p15:clr>
            <a:srgbClr val="A4A3A4"/>
          </p15:clr>
        </p15:guide>
        <p15:guide id="9" orient="horz" pos="646">
          <p15:clr>
            <a:srgbClr val="A4A3A4"/>
          </p15:clr>
        </p15:guide>
        <p15:guide id="10" orient="horz" pos="2614">
          <p15:clr>
            <a:srgbClr val="A4A3A4"/>
          </p15:clr>
        </p15:guide>
        <p15:guide id="11" pos="7151">
          <p15:clr>
            <a:srgbClr val="A4A3A4"/>
          </p15:clr>
        </p15:guide>
        <p15:guide id="12" pos="5949">
          <p15:clr>
            <a:srgbClr val="A4A3A4"/>
          </p15:clr>
        </p15:guide>
        <p15:guide id="13" pos="733">
          <p15:clr>
            <a:srgbClr val="A4A3A4"/>
          </p15:clr>
        </p15:guide>
        <p15:guide id="14" orient="horz" pos="1103">
          <p15:clr>
            <a:srgbClr val="A4A3A4"/>
          </p15:clr>
        </p15:guide>
        <p15:guide id="15" orient="horz" pos="3498">
          <p15:clr>
            <a:srgbClr val="A4A3A4"/>
          </p15:clr>
        </p15:guide>
        <p15:guide id="16" orient="horz" pos="3612">
          <p15:clr>
            <a:srgbClr val="A4A3A4"/>
          </p15:clr>
        </p15:guide>
        <p15:guide id="17" orient="horz" pos="161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E0BFF"/>
    <a:srgbClr val="1E71EE"/>
    <a:srgbClr val="0087FF"/>
    <a:srgbClr val="0B3278"/>
    <a:srgbClr val="74A8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53" autoAdjust="0"/>
    <p:restoredTop sz="94660"/>
  </p:normalViewPr>
  <p:slideViewPr>
    <p:cSldViewPr snapToGrid="0">
      <p:cViewPr varScale="1">
        <p:scale>
          <a:sx n="121" d="100"/>
          <a:sy n="121" d="100"/>
        </p:scale>
        <p:origin x="114" y="162"/>
      </p:cViewPr>
      <p:guideLst>
        <p:guide orient="horz" pos="2160"/>
        <p:guide pos="3840"/>
        <p:guide orient="horz" pos="391"/>
        <p:guide orient="horz" pos="3929"/>
        <p:guide pos="415"/>
        <p:guide pos="7265"/>
        <p:guide orient="horz" pos="935"/>
        <p:guide pos="529"/>
        <p:guide orient="horz" pos="646"/>
        <p:guide orient="horz" pos="2614"/>
        <p:guide pos="7151"/>
        <p:guide pos="5949"/>
        <p:guide pos="733"/>
        <p:guide orient="horz" pos="1103"/>
        <p:guide orient="horz" pos="3498"/>
        <p:guide orient="horz" pos="3612"/>
        <p:guide orient="horz" pos="161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A0CB87-4475-4030-9831-447015AC4DE8}" type="datetimeFigureOut">
              <a:rPr lang="ru-RU" smtClean="0"/>
              <a:t>24.07.2026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DC2E93-E6B2-425A-86A5-7D36587CA8D9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853364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54D7D6DB-1E1A-4F21-B57B-8924A091A6CF}" type="slidenum">
              <a:rPr lang="ru-RU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54D7D6DB-1E1A-4F21-B57B-8924A091A6CF}" type="slidenum">
              <a:rPr lang="ru-RU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54D7D6DB-1E1A-4F21-B57B-8924A091A6CF}" type="slidenum">
              <a:rPr lang="ru-RU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54D7D6DB-1E1A-4F21-B57B-8924A091A6CF}" type="slidenum">
              <a:rPr lang="ru-RU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365125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839788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54D7D6DB-1E1A-4F21-B57B-8924A091A6CF}" type="slidenum">
              <a:rPr lang="ru-RU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54D7D6DB-1E1A-4F21-B57B-8924A091A6CF}" type="slidenum">
              <a:rPr lang="ru-RU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54D7D6DB-1E1A-4F21-B57B-8924A091A6CF}" type="slidenum">
              <a:rPr lang="ru-RU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54D7D6DB-1E1A-4F21-B57B-8924A091A6CF}" type="slidenum">
              <a:rPr lang="ru-RU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54D7D6DB-1E1A-4F21-B57B-8924A091A6CF}" type="slidenum">
              <a:rPr lang="ru-RU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54D7D6DB-1E1A-4F21-B57B-8924A091A6CF}" type="slidenum">
              <a:rPr lang="ru-RU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54D7D6DB-1E1A-4F21-B57B-8924A091A6CF}" type="slidenum">
              <a:rPr lang="ru-RU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54D7D6DB-1E1A-4F21-B57B-8924A091A6CF}" type="slidenum">
              <a:rPr lang="ru-RU"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/>
          <p:cNvSpPr/>
          <p:nvPr/>
        </p:nvSpPr>
        <p:spPr bwMode="auto">
          <a:xfrm>
            <a:off x="1541344" y="1216902"/>
            <a:ext cx="3612134" cy="3497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36000" tIns="36000" rIns="36000" bIns="36000" rtlCol="0" anchor="t">
            <a:spAutoFit/>
          </a:bodyPr>
          <a:lstStyle/>
          <a:p>
            <a:pPr>
              <a:defRPr/>
            </a:pPr>
            <a:r>
              <a:rPr lang="ru-RU" dirty="0">
                <a:solidFill>
                  <a:schemeClr val="bg1"/>
                </a:solidFill>
                <a:latin typeface="Circe Bold"/>
              </a:rPr>
              <a:t>Кредит «ДЕНЬГИ НА ЭКСПОРТ»</a:t>
            </a:r>
            <a:endParaRPr dirty="0"/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9837409" y="261782"/>
            <a:ext cx="1384147" cy="515393"/>
          </a:xfrm>
          <a:prstGeom prst="rect">
            <a:avLst/>
          </a:prstGeom>
        </p:spPr>
      </p:pic>
      <p:sp>
        <p:nvSpPr>
          <p:cNvPr id="30" name="Прямоугольник 29"/>
          <p:cNvSpPr/>
          <p:nvPr/>
        </p:nvSpPr>
        <p:spPr bwMode="auto">
          <a:xfrm>
            <a:off x="6815018" y="1212601"/>
            <a:ext cx="4067386" cy="3497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36000" tIns="36000" rIns="36000" bIns="36000" rtlCol="0" anchor="t">
            <a:spAutoFit/>
          </a:bodyPr>
          <a:lstStyle/>
          <a:p>
            <a:pPr>
              <a:defRPr/>
            </a:pPr>
            <a:r>
              <a:rPr lang="ru-RU" dirty="0">
                <a:solidFill>
                  <a:schemeClr val="bg1"/>
                </a:solidFill>
                <a:latin typeface="Circe Bold"/>
              </a:rPr>
              <a:t>Импортный кредит в китайских юанях</a:t>
            </a:r>
            <a:endParaRPr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74F6EE6-61DC-4CE7-9BB0-01BD4E3351CF}"/>
              </a:ext>
            </a:extLst>
          </p:cNvPr>
          <p:cNvSpPr txBox="1"/>
          <p:nvPr/>
        </p:nvSpPr>
        <p:spPr>
          <a:xfrm>
            <a:off x="639762" y="437768"/>
            <a:ext cx="6415307" cy="4185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554401">
              <a:lnSpc>
                <a:spcPct val="80000"/>
              </a:lnSpc>
              <a:defRPr>
                <a:solidFill>
                  <a:srgbClr val="000000"/>
                </a:solidFill>
              </a:defRPr>
            </a:pPr>
            <a:r>
              <a:rPr lang="ru-RU" sz="3200" dirty="0">
                <a:solidFill>
                  <a:srgbClr val="292929"/>
                </a:solidFill>
                <a:latin typeface="Circe Extra Bold"/>
              </a:rPr>
              <a:t>ЛЬГОТНОЕ КРЕДИТОВАНИЕ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8313DA6-7B6D-49D2-98DE-3CDA049BF9E8}"/>
              </a:ext>
            </a:extLst>
          </p:cNvPr>
          <p:cNvSpPr txBox="1"/>
          <p:nvPr/>
        </p:nvSpPr>
        <p:spPr>
          <a:xfrm>
            <a:off x="647127" y="845267"/>
            <a:ext cx="6269345" cy="26161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554401">
              <a:lnSpc>
                <a:spcPct val="80000"/>
              </a:lnSpc>
              <a:spcBef>
                <a:spcPct val="0"/>
              </a:spcBef>
              <a:defRPr>
                <a:solidFill>
                  <a:srgbClr val="000000"/>
                </a:solidFill>
              </a:defRPr>
            </a:pPr>
            <a:r>
              <a:rPr lang="ru-RU" sz="2000" dirty="0">
                <a:solidFill>
                  <a:srgbClr val="292929"/>
                </a:solidFill>
                <a:latin typeface="Circe" panose="020B0502020203020203" pitchFamily="34" charset="-52"/>
              </a:rPr>
              <a:t>ФИНАНСИРОВАНИЕ ЭКСПОРТНЫХ КОНТРАКТОВ</a:t>
            </a:r>
          </a:p>
        </p:txBody>
      </p:sp>
      <p:sp>
        <p:nvSpPr>
          <p:cNvPr id="11" name="Прямоугольник: скругленные углы 3">
            <a:extLst>
              <a:ext uri="{FF2B5EF4-FFF2-40B4-BE49-F238E27FC236}">
                <a16:creationId xmlns:a16="http://schemas.microsoft.com/office/drawing/2014/main" id="{6CE9613C-217B-4164-B05F-FE25A27E120F}"/>
              </a:ext>
            </a:extLst>
          </p:cNvPr>
          <p:cNvSpPr/>
          <p:nvPr/>
        </p:nvSpPr>
        <p:spPr bwMode="auto">
          <a:xfrm>
            <a:off x="647127" y="1263843"/>
            <a:ext cx="9710817" cy="4845295"/>
          </a:xfrm>
          <a:prstGeom prst="roundRect">
            <a:avLst>
              <a:gd name="adj" fmla="val 4288"/>
            </a:avLst>
          </a:prstGeom>
          <a:solidFill>
            <a:schemeClr val="bg1"/>
          </a:solidFill>
          <a:ln w="12700">
            <a:solidFill>
              <a:srgbClr val="1E71E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1">
              <a:buClr>
                <a:srgbClr val="404040"/>
              </a:buClr>
              <a:buSzPct val="125000"/>
              <a:defRPr/>
            </a:pPr>
            <a:r>
              <a:rPr lang="ru-RU" sz="1300" dirty="0">
                <a:solidFill>
                  <a:srgbClr val="292929"/>
                </a:solidFill>
                <a:latin typeface="Circe"/>
              </a:rPr>
              <a:t>Кредит направлен на финансирование действующих и новых экспортных контрактов. </a:t>
            </a:r>
            <a:endParaRPr lang="ru-RU" sz="1300" dirty="0"/>
          </a:p>
          <a:p>
            <a:pPr marL="0" lvl="1">
              <a:buClr>
                <a:srgbClr val="404040"/>
              </a:buClr>
              <a:buSzPct val="125000"/>
              <a:defRPr/>
            </a:pPr>
            <a:endParaRPr lang="ru-RU" sz="1300" dirty="0">
              <a:solidFill>
                <a:srgbClr val="292929"/>
              </a:solidFill>
              <a:latin typeface="Circe"/>
            </a:endParaRPr>
          </a:p>
          <a:p>
            <a:pPr marL="0" lvl="1">
              <a:buClr>
                <a:srgbClr val="404040"/>
              </a:buClr>
              <a:buSzPct val="125000"/>
              <a:defRPr/>
            </a:pPr>
            <a:r>
              <a:rPr lang="ru-RU" sz="1300" dirty="0">
                <a:solidFill>
                  <a:srgbClr val="292929"/>
                </a:solidFill>
                <a:latin typeface="Circe"/>
              </a:rPr>
              <a:t>Цель кредита: либо приобретение сырья и материалов для производства собственной экспортируемой продукции приобретение готовой продукции для дальнейшей перепродажи. </a:t>
            </a:r>
          </a:p>
          <a:p>
            <a:pPr marL="0" lvl="1">
              <a:buClr>
                <a:srgbClr val="404040"/>
              </a:buClr>
              <a:buSzPct val="125000"/>
              <a:defRPr/>
            </a:pPr>
            <a:endParaRPr lang="ru-RU" sz="1000" u="sng" dirty="0">
              <a:solidFill>
                <a:srgbClr val="292929"/>
              </a:solidFill>
              <a:latin typeface="Circe"/>
            </a:endParaRPr>
          </a:p>
          <a:p>
            <a:pPr marL="0" lvl="1">
              <a:buClr>
                <a:srgbClr val="404040"/>
              </a:buClr>
              <a:buSzPct val="125000"/>
              <a:defRPr/>
            </a:pPr>
            <a:r>
              <a:rPr lang="ru-RU" sz="1300" u="sng" dirty="0">
                <a:solidFill>
                  <a:srgbClr val="292929"/>
                </a:solidFill>
                <a:latin typeface="Circe"/>
              </a:rPr>
              <a:t>Основные параметры:</a:t>
            </a:r>
            <a:endParaRPr lang="ru-RU" sz="1300" dirty="0"/>
          </a:p>
          <a:p>
            <a:pPr marL="180000" lvl="1" indent="-180000">
              <a:buClr>
                <a:srgbClr val="404040"/>
              </a:buClr>
              <a:buSzPct val="125000"/>
              <a:buFont typeface="Arial"/>
              <a:buChar char="•"/>
              <a:defRPr/>
            </a:pPr>
            <a:r>
              <a:rPr lang="ru-RU" sz="1300" dirty="0">
                <a:solidFill>
                  <a:srgbClr val="292929"/>
                </a:solidFill>
                <a:latin typeface="Circe"/>
              </a:rPr>
              <a:t>Сумма кредита: до 100 млн рублей.</a:t>
            </a:r>
            <a:endParaRPr lang="ru-RU" sz="1300" dirty="0">
              <a:latin typeface="Circe"/>
            </a:endParaRPr>
          </a:p>
          <a:p>
            <a:pPr marL="180000" lvl="1" indent="-180000">
              <a:buClr>
                <a:srgbClr val="404040"/>
              </a:buClr>
              <a:buSzPct val="125000"/>
              <a:buFont typeface="Arial"/>
              <a:buChar char="•"/>
              <a:defRPr/>
            </a:pPr>
            <a:r>
              <a:rPr lang="ru-RU" sz="1300" b="1" u="sng" dirty="0">
                <a:solidFill>
                  <a:srgbClr val="292929"/>
                </a:solidFill>
                <a:latin typeface="Circe"/>
              </a:rPr>
              <a:t>Процентная ставка: 6,5% годовых (КС ЦБ - 7,5%).</a:t>
            </a:r>
            <a:endParaRPr lang="ru-RU" sz="1300" b="1" u="sng" dirty="0">
              <a:latin typeface="Circe"/>
            </a:endParaRPr>
          </a:p>
          <a:p>
            <a:pPr marL="180000" lvl="1" indent="-180000">
              <a:buClr>
                <a:srgbClr val="404040"/>
              </a:buClr>
              <a:buSzPct val="125000"/>
              <a:buFont typeface="Arial"/>
              <a:buChar char="•"/>
              <a:defRPr/>
            </a:pPr>
            <a:r>
              <a:rPr lang="ru-RU" sz="1300" dirty="0">
                <a:solidFill>
                  <a:srgbClr val="292929"/>
                </a:solidFill>
                <a:latin typeface="Circe"/>
              </a:rPr>
              <a:t>Срок  кредита: до 24 мес.</a:t>
            </a:r>
            <a:endParaRPr lang="ru-RU" sz="1300" dirty="0">
              <a:latin typeface="Circe"/>
            </a:endParaRPr>
          </a:p>
          <a:p>
            <a:pPr marL="180000" lvl="1" indent="-180000">
              <a:buClr>
                <a:srgbClr val="404040"/>
              </a:buClr>
              <a:buSzPct val="125000"/>
              <a:buFont typeface="Arial"/>
              <a:buChar char="•"/>
              <a:defRPr/>
            </a:pPr>
            <a:r>
              <a:rPr lang="ru-RU" sz="1300" dirty="0">
                <a:solidFill>
                  <a:srgbClr val="292929"/>
                </a:solidFill>
                <a:latin typeface="Circe"/>
              </a:rPr>
              <a:t>Без залога, под поручительство взаимосвязанных компаний и</a:t>
            </a:r>
            <a:r>
              <a:rPr lang="ru-RU" sz="1300" dirty="0">
                <a:latin typeface="Circe"/>
              </a:rPr>
              <a:t> </a:t>
            </a:r>
            <a:r>
              <a:rPr lang="ru-RU" sz="1300" dirty="0">
                <a:solidFill>
                  <a:srgbClr val="292929"/>
                </a:solidFill>
                <a:latin typeface="Circe"/>
              </a:rPr>
              <a:t>бенефициарных владельцев.</a:t>
            </a:r>
          </a:p>
          <a:p>
            <a:pPr marL="180000" lvl="1" indent="-180000">
              <a:buClr>
                <a:srgbClr val="404040"/>
              </a:buClr>
              <a:buSzPct val="125000"/>
              <a:buFont typeface="Arial"/>
              <a:buChar char="•"/>
              <a:defRPr/>
            </a:pPr>
            <a:r>
              <a:rPr lang="ru-RU" sz="1300" dirty="0">
                <a:solidFill>
                  <a:srgbClr val="292929"/>
                </a:solidFill>
                <a:latin typeface="Circe"/>
              </a:rPr>
              <a:t>До 5-ти экспортных контрактов.</a:t>
            </a:r>
          </a:p>
          <a:p>
            <a:pPr marL="180000" lvl="1" indent="-180000">
              <a:buClr>
                <a:srgbClr val="404040"/>
              </a:buClr>
              <a:buSzPct val="125000"/>
              <a:buFont typeface="Arial"/>
              <a:buChar char="•"/>
              <a:defRPr/>
            </a:pPr>
            <a:r>
              <a:rPr lang="ru-RU" sz="1300" dirty="0">
                <a:solidFill>
                  <a:srgbClr val="292929"/>
                </a:solidFill>
                <a:latin typeface="Circe"/>
              </a:rPr>
              <a:t>Доля российской составляющей не менее 50</a:t>
            </a:r>
            <a:r>
              <a:rPr lang="ru-RU" sz="1300">
                <a:solidFill>
                  <a:srgbClr val="292929"/>
                </a:solidFill>
                <a:latin typeface="Circe"/>
              </a:rPr>
              <a:t>% .</a:t>
            </a:r>
            <a:endParaRPr lang="ru-RU" sz="1300" dirty="0">
              <a:solidFill>
                <a:srgbClr val="292929"/>
              </a:solidFill>
              <a:latin typeface="Circe"/>
            </a:endParaRPr>
          </a:p>
          <a:p>
            <a:pPr marL="180000" lvl="1" indent="-180000">
              <a:buClr>
                <a:srgbClr val="404040"/>
              </a:buClr>
              <a:buSzPct val="125000"/>
              <a:buFont typeface="Arial"/>
              <a:buChar char="•"/>
              <a:defRPr/>
            </a:pPr>
            <a:r>
              <a:rPr lang="ru-RU" sz="1300" dirty="0">
                <a:solidFill>
                  <a:srgbClr val="292929"/>
                </a:solidFill>
                <a:latin typeface="Circe"/>
              </a:rPr>
              <a:t>Комиссия за открытие кредитной линии – 1% от суммы.</a:t>
            </a:r>
            <a:endParaRPr lang="ru-RU" sz="1300" dirty="0"/>
          </a:p>
          <a:p>
            <a:pPr marL="360000" lvl="1" indent="-360000">
              <a:buClr>
                <a:srgbClr val="404040"/>
              </a:buClr>
              <a:buSzPct val="125000"/>
              <a:defRPr/>
            </a:pPr>
            <a:endParaRPr lang="ru-RU" sz="1000" dirty="0">
              <a:solidFill>
                <a:srgbClr val="292929"/>
              </a:solidFill>
              <a:latin typeface="Circe"/>
            </a:endParaRPr>
          </a:p>
          <a:p>
            <a:pPr marL="360000" lvl="1" indent="-360000">
              <a:buClr>
                <a:srgbClr val="404040"/>
              </a:buClr>
              <a:buSzPct val="125000"/>
              <a:defRPr/>
            </a:pPr>
            <a:r>
              <a:rPr lang="ru-RU" sz="1300" u="sng" dirty="0">
                <a:solidFill>
                  <a:srgbClr val="292929"/>
                </a:solidFill>
                <a:latin typeface="Circe"/>
              </a:rPr>
              <a:t>Обязательные условия:</a:t>
            </a:r>
            <a:endParaRPr lang="ru-RU" sz="1300" dirty="0"/>
          </a:p>
          <a:p>
            <a:pPr marL="180000" lvl="1" indent="-180000">
              <a:buClr>
                <a:srgbClr val="404040"/>
              </a:buClr>
              <a:buSzPct val="125000"/>
              <a:buFont typeface="Arial"/>
              <a:buChar char="•"/>
              <a:defRPr/>
            </a:pPr>
            <a:r>
              <a:rPr lang="ru-RU" sz="1300" dirty="0">
                <a:solidFill>
                  <a:srgbClr val="292929"/>
                </a:solidFill>
                <a:latin typeface="Circe"/>
              </a:rPr>
              <a:t>Экспортируемая продукция: только </a:t>
            </a:r>
            <a:r>
              <a:rPr lang="en-US" sz="1300" dirty="0">
                <a:solidFill>
                  <a:srgbClr val="292929"/>
                </a:solidFill>
                <a:latin typeface="Circe"/>
              </a:rPr>
              <a:t> </a:t>
            </a:r>
            <a:r>
              <a:rPr lang="ru-RU" sz="1300" dirty="0">
                <a:solidFill>
                  <a:srgbClr val="292929"/>
                </a:solidFill>
                <a:latin typeface="Circe"/>
              </a:rPr>
              <a:t>ВТП (Решение МПТ от 7 ноября 2025 г. № 22-68700-00580).</a:t>
            </a:r>
          </a:p>
          <a:p>
            <a:pPr marL="0" lvl="1">
              <a:buClr>
                <a:srgbClr val="404040"/>
              </a:buClr>
              <a:buSzPct val="125000"/>
              <a:defRPr/>
            </a:pPr>
            <a:endParaRPr lang="ru-RU" sz="800" dirty="0">
              <a:solidFill>
                <a:srgbClr val="292929"/>
              </a:solidFill>
              <a:latin typeface="Circe"/>
            </a:endParaRPr>
          </a:p>
          <a:p>
            <a:pPr marL="0" lvl="1">
              <a:buClr>
                <a:srgbClr val="404040"/>
              </a:buClr>
              <a:buSzPct val="125000"/>
              <a:defRPr/>
            </a:pPr>
            <a:r>
              <a:rPr lang="ru-RU" sz="1300" u="sng" dirty="0">
                <a:solidFill>
                  <a:srgbClr val="292929"/>
                </a:solidFill>
                <a:latin typeface="Circe"/>
              </a:rPr>
              <a:t>Преимущества для экспортёра:</a:t>
            </a:r>
            <a:endParaRPr lang="ru-RU" sz="1300" dirty="0"/>
          </a:p>
          <a:p>
            <a:pPr marL="180000" lvl="1" indent="-180000">
              <a:buClr>
                <a:srgbClr val="404040"/>
              </a:buClr>
              <a:buSzPct val="125000"/>
              <a:buFont typeface="Arial"/>
              <a:buChar char="•"/>
              <a:defRPr/>
            </a:pPr>
            <a:r>
              <a:rPr lang="ru-RU" sz="1300" dirty="0">
                <a:solidFill>
                  <a:srgbClr val="292929"/>
                </a:solidFill>
                <a:latin typeface="Circe"/>
              </a:rPr>
              <a:t>Кредит позволяет увеличить объёмы</a:t>
            </a:r>
            <a:r>
              <a:rPr lang="en-US" sz="1300" dirty="0">
                <a:solidFill>
                  <a:srgbClr val="292929"/>
                </a:solidFill>
                <a:latin typeface="Circe"/>
              </a:rPr>
              <a:t> </a:t>
            </a:r>
            <a:r>
              <a:rPr lang="ru-RU" sz="1300" dirty="0">
                <a:solidFill>
                  <a:srgbClr val="292929"/>
                </a:solidFill>
                <a:latin typeface="Circe"/>
              </a:rPr>
              <a:t>экспорта и выйти на новые международные рынки сбыта.</a:t>
            </a:r>
            <a:endParaRPr lang="ru-RU" sz="1300" dirty="0"/>
          </a:p>
        </p:txBody>
      </p:sp>
      <p:sp>
        <p:nvSpPr>
          <p:cNvPr id="13" name="Прямоугольник: скругленные верхние углы 12">
            <a:extLst>
              <a:ext uri="{FF2B5EF4-FFF2-40B4-BE49-F238E27FC236}">
                <a16:creationId xmlns:a16="http://schemas.microsoft.com/office/drawing/2014/main" id="{883123D1-8750-4ECD-B15D-E9BC9169AC71}"/>
              </a:ext>
            </a:extLst>
          </p:cNvPr>
          <p:cNvSpPr/>
          <p:nvPr/>
        </p:nvSpPr>
        <p:spPr bwMode="auto">
          <a:xfrm>
            <a:off x="639762" y="1264535"/>
            <a:ext cx="9718182" cy="466151"/>
          </a:xfrm>
          <a:prstGeom prst="round2SameRect">
            <a:avLst>
              <a:gd name="adj1" fmla="val 27196"/>
              <a:gd name="adj2" fmla="val 0"/>
            </a:avLst>
          </a:prstGeom>
          <a:solidFill>
            <a:srgbClr val="1E0BFF"/>
          </a:solidFill>
          <a:ln>
            <a:solidFill>
              <a:srgbClr val="1E71E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2400" b="1" dirty="0"/>
              <a:t>Кредит «Деньги на Экспорт»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BD4CE08-A93E-41FE-91A3-16ADA23381A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940235" y="4678091"/>
            <a:ext cx="1172385" cy="1172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959550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374</TotalTime>
  <Words>154</Words>
  <Application>Microsoft Office PowerPoint</Application>
  <DocSecurity>0</DocSecurity>
  <PresentationFormat>Широкоэкранный</PresentationFormat>
  <Paragraphs>23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8" baseType="lpstr">
      <vt:lpstr>Arial</vt:lpstr>
      <vt:lpstr>Calibri</vt:lpstr>
      <vt:lpstr>Calibri Light</vt:lpstr>
      <vt:lpstr>Circe</vt:lpstr>
      <vt:lpstr>Circe Bold</vt:lpstr>
      <vt:lpstr>Circe Extra Bold</vt:lpstr>
      <vt:lpstr>Тема Office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Томозова Ирина Александровна</dc:creator>
  <cp:keywords>ФИНПРОДУКТЫ</cp:keywords>
  <dc:description/>
  <cp:lastModifiedBy>Самохвал Юлия Александровна</cp:lastModifiedBy>
  <cp:revision>921</cp:revision>
  <dcterms:created xsi:type="dcterms:W3CDTF">2018-09-13T14:19:26Z</dcterms:created>
  <dcterms:modified xsi:type="dcterms:W3CDTF">2026-07-24T14:14:09Z</dcterms:modified>
  <cp:category/>
  <dc:identifier/>
  <cp:contentStatus/>
  <dc:language/>
  <cp:version/>
</cp:coreProperties>
</file>